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2" r:id="rId2"/>
    <p:sldId id="303" r:id="rId3"/>
    <p:sldId id="304" r:id="rId4"/>
    <p:sldId id="265" r:id="rId5"/>
    <p:sldId id="266" r:id="rId6"/>
    <p:sldId id="267" r:id="rId7"/>
    <p:sldId id="268" r:id="rId8"/>
    <p:sldId id="270" r:id="rId9"/>
    <p:sldId id="269" r:id="rId10"/>
    <p:sldId id="272" r:id="rId11"/>
    <p:sldId id="273" r:id="rId12"/>
    <p:sldId id="274" r:id="rId13"/>
    <p:sldId id="277" r:id="rId14"/>
    <p:sldId id="275" r:id="rId15"/>
    <p:sldId id="278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71" r:id="rId29"/>
    <p:sldId id="290" r:id="rId30"/>
    <p:sldId id="306" r:id="rId31"/>
    <p:sldId id="307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5" r:id="rId44"/>
    <p:sldId id="262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FD4"/>
    <a:srgbClr val="0000FF"/>
    <a:srgbClr val="497179"/>
    <a:srgbClr val="F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6" d="100"/>
          <a:sy n="76" d="100"/>
        </p:scale>
        <p:origin x="89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DC85-5B95-4FA5-ACCB-F1F1ECE45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676C3-8439-4148-A3D9-464E1698C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BF542-85C9-465B-9781-BB85087A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4F1ED-F813-49FF-BA59-4D5C8B23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F9204-F349-4D1C-94E9-DC6C1124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59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57AD-64E3-4A73-953A-8C8A411F0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3615A-05E8-4B7E-A9A4-5049CB7CE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6B68E-AFFC-4978-AC3D-578E46B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42276-FCE9-4BAE-8A66-23354217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58DA-3AFB-4325-B1B6-D68F534A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57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5ECE0-F227-4900-B773-A643A1788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4492E-1C04-4EA2-B445-2BDD69ADD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C44A-D553-48E9-B73D-6A819D8B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57FB-7CBB-4388-BCC6-68AA3C30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6950-86E0-467A-BCC1-49ED0F3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471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F33C-13C0-45A8-8E2C-9E7DD7DF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5E1F5-B2E8-42CA-BABC-2823EF71C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3171-9960-4E46-8876-F9E596E9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7D05A-799F-48C9-81DB-0D286314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E7A3-20E8-4DE3-A2CB-A0F9621A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97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0657-F4D7-499E-BC70-C3F8A6D1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C002-11A5-47E3-B281-F7A317133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133F8-7DD3-43A2-9581-1544E68D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F9E58-FDAA-4DFC-8D41-0F716BED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F193A-5A0B-43BC-A780-1A9A33F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9B3E-3889-468C-8FB4-24D98AEB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A43A-F579-47BC-B6D8-4FC52310B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9CD21-2A9C-40D6-8E46-3E5E0F9A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BF02A-C382-4A1A-BEEB-C5266235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44E13-CB72-4A72-A149-CCC3EBF3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2AAAD-43A1-4B56-A445-BDBA302F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5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CD40-6C66-498B-81EB-743F7B53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4BCB-D4EE-4EC6-B6D9-897E80281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39EF2-0785-4616-9BF0-F4361478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EF8FE-7DB3-43DF-89BC-AE07F4153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53D0A-7898-4726-9DBD-F1AE00A2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94E26-6F2E-432E-9412-3841CB76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49C95F-222F-43A2-8051-17E9E1C9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A1C45-85C1-4AC1-8504-013B3325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33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BEAD-5E18-4DF1-B892-40FD7891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5E428-3E03-4A0A-938D-7C1D7E7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4F654-3A8B-4EFB-AC8A-45EFD9F4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19FF-607C-49E5-890A-86358DCA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2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6A6E6-9BD6-4252-A73E-C7D1334E7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55E12-A074-49EF-A2B4-10D52205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E916F-4E58-4E1E-A79D-2720B7F9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93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4662-F91C-4E10-BDD0-F8763A98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605C-1251-4188-A1B3-8A09D396C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0111-8CE9-4241-8B7D-1A89AC790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F1398-1B2F-4FB2-A41B-598A83FD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CE2F6-5F29-46B3-A180-ACA24619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69EE1-AB9A-4060-B48F-799BC7E7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1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50AA-42EB-4967-B4E7-EE4C4E6B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5C24B4-C222-461A-BC71-10D9EDA09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0A7C4-4D47-4A3F-ACFF-EA723DAEF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F3A1A-98F8-4656-AA50-DED4EF3F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4C127E-86A2-4AAC-97D6-5A7E95FB7096}" type="datetimeFigureOut">
              <a:rPr lang="pt-BR" smtClean="0"/>
              <a:t>20/10/2024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C4D0-92C4-4EF7-BFFA-A198108BF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72B97-DC33-4FE7-AA22-43E5ACD7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7BC514-3D9C-47B0-BA1F-1A7F35C755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79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D0C8CB-F83E-49BA-BFB1-98D7F09FA63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5211E">
              <a:alpha val="6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3DB3A-45EF-40B2-8F7B-6B23415F22D4}"/>
              </a:ext>
            </a:extLst>
          </p:cNvPr>
          <p:cNvPicPr preferRelativeResize="0">
            <a:picLocks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0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-us/iaas/mysql-database/doc/getting-started-mysql-heatwave-service.htm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A2EAB-8C68-2EF4-4148-C7F7F1AC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1F149CC6-A7CB-A02F-412A-37B1877CCB59}"/>
              </a:ext>
            </a:extLst>
          </p:cNvPr>
          <p:cNvSpPr txBox="1"/>
          <p:nvPr/>
        </p:nvSpPr>
        <p:spPr>
          <a:xfrm>
            <a:off x="812800" y="795746"/>
            <a:ext cx="8275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Criando um Ambiente de</a:t>
            </a: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Alta Disponibilidade com o </a:t>
            </a:r>
          </a:p>
          <a:p>
            <a:pPr>
              <a:defRPr/>
            </a:pP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Oracle MySQL </a:t>
            </a:r>
            <a:r>
              <a:rPr lang="pt-BR" sz="4800" b="1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Database</a:t>
            </a:r>
            <a:r>
              <a:rPr lang="pt-BR" sz="48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Service</a:t>
            </a:r>
            <a:endParaRPr lang="en-US" sz="48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D8987C22-9A9B-DAFC-22B9-E9675565E474}"/>
              </a:ext>
            </a:extLst>
          </p:cNvPr>
          <p:cNvGrpSpPr/>
          <p:nvPr/>
        </p:nvGrpSpPr>
        <p:grpSpPr>
          <a:xfrm>
            <a:off x="812800" y="4432088"/>
            <a:ext cx="2714765" cy="584775"/>
            <a:chOff x="953309" y="4447401"/>
            <a:chExt cx="2714765" cy="584775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9EA53D93-FDB3-633B-EE8B-794E968ED795}"/>
                </a:ext>
              </a:extLst>
            </p:cNvPr>
            <p:cNvSpPr/>
            <p:nvPr/>
          </p:nvSpPr>
          <p:spPr>
            <a:xfrm>
              <a:off x="968074" y="4447688"/>
              <a:ext cx="2700000" cy="584200"/>
            </a:xfrm>
            <a:prstGeom prst="rect">
              <a:avLst/>
            </a:prstGeom>
            <a:solidFill>
              <a:srgbClr val="0000FF"/>
            </a:solidFill>
            <a:ln w="127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80"/>
                </a:highlight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BD4E45AD-79E2-931D-8250-43C5C1B854DC}"/>
                </a:ext>
              </a:extLst>
            </p:cNvPr>
            <p:cNvSpPr txBox="1"/>
            <p:nvPr/>
          </p:nvSpPr>
          <p:spPr>
            <a:xfrm>
              <a:off x="953309" y="4447401"/>
              <a:ext cx="21868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Diogo Alves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sp>
        <p:nvSpPr>
          <p:cNvPr id="9" name="Rectangle 12">
            <a:extLst>
              <a:ext uri="{FF2B5EF4-FFF2-40B4-BE49-F238E27FC236}">
                <a16:creationId xmlns:a16="http://schemas.microsoft.com/office/drawing/2014/main" id="{9DAC3706-FDA9-3742-9698-01DE53B8E898}"/>
              </a:ext>
            </a:extLst>
          </p:cNvPr>
          <p:cNvSpPr/>
          <p:nvPr/>
        </p:nvSpPr>
        <p:spPr>
          <a:xfrm>
            <a:off x="812800" y="5687496"/>
            <a:ext cx="59889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Desafio Proposto para Avaliação Técnica</a:t>
            </a:r>
            <a:endParaRPr lang="en-US" sz="2000" b="1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AF687-90F8-18E5-1C3C-230EC8E8C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90F2-19CB-7CAB-5054-EA9D6F960EC6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Crie Rede Virtual na Nuvem – Regra de Entrada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36E1AE-5609-A469-CA8E-F517086F47E8}"/>
              </a:ext>
            </a:extLst>
          </p:cNvPr>
          <p:cNvSpPr txBox="1">
            <a:spLocks/>
          </p:cNvSpPr>
          <p:nvPr/>
        </p:nvSpPr>
        <p:spPr>
          <a:xfrm>
            <a:off x="602142" y="4729320"/>
            <a:ext cx="352645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Criar regras de entrada para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sub-redes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da VCN.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Na página de detalhe da VCN acesse a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sub-rede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privada.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Acesse lista de segurança da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sub-rede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Clique em adicionar regra de entrada.</a:t>
            </a:r>
          </a:p>
        </p:txBody>
      </p: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F6CAC0F-0463-3D70-992A-DF76A982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/>
          <a:stretch/>
        </p:blipFill>
        <p:spPr>
          <a:xfrm>
            <a:off x="4779822" y="1341371"/>
            <a:ext cx="7052383" cy="4690745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07B0E482-CB43-0D18-A227-2FD44E2C208F}"/>
              </a:ext>
            </a:extLst>
          </p:cNvPr>
          <p:cNvSpPr/>
          <p:nvPr/>
        </p:nvSpPr>
        <p:spPr>
          <a:xfrm>
            <a:off x="8306013" y="3931920"/>
            <a:ext cx="2326640" cy="894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B84B3E-4E63-0C80-64ED-53A82E58C062}"/>
              </a:ext>
            </a:extLst>
          </p:cNvPr>
          <p:cNvSpPr txBox="1"/>
          <p:nvPr/>
        </p:nvSpPr>
        <p:spPr>
          <a:xfrm>
            <a:off x="918713" y="6265842"/>
            <a:ext cx="9737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https://docs.oracle.com/en-us/iaas/mysql-database/doc/networking.html</a:t>
            </a:r>
          </a:p>
        </p:txBody>
      </p:sp>
    </p:spTree>
    <p:extLst>
      <p:ext uri="{BB962C8B-B14F-4D97-AF65-F5344CB8AC3E}">
        <p14:creationId xmlns:p14="http://schemas.microsoft.com/office/powerpoint/2010/main" val="257413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0ADE7-C03B-4E28-5033-AD98DC73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BA33-0D39-EE7A-C539-CAA20C8518B5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Provisionar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Sistema de Banco de Dados MySQL AD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E37A05-55A4-2864-21B0-BBC17C04CBF9}"/>
              </a:ext>
            </a:extLst>
          </p:cNvPr>
          <p:cNvSpPr txBox="1">
            <a:spLocks/>
          </p:cNvSpPr>
          <p:nvPr/>
        </p:nvSpPr>
        <p:spPr>
          <a:xfrm>
            <a:off x="751840" y="1209020"/>
            <a:ext cx="7445370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2F6B25-0CE7-F196-7645-C4CB259A3B90}"/>
              </a:ext>
            </a:extLst>
          </p:cNvPr>
          <p:cNvSpPr txBox="1"/>
          <p:nvPr/>
        </p:nvSpPr>
        <p:spPr>
          <a:xfrm>
            <a:off x="918713" y="6265842"/>
            <a:ext cx="9737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https://docs.oracle.com/en-us/iaas/mysql-database/doc/db-system.html</a:t>
            </a:r>
          </a:p>
        </p:txBody>
      </p:sp>
      <p:pic>
        <p:nvPicPr>
          <p:cNvPr id="15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DAC10E5-793A-D065-5B5E-CB3ED1DA0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0" y="1800566"/>
            <a:ext cx="10222240" cy="3902553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F5B805F-9B39-8809-A0C7-B769C28C856B}"/>
              </a:ext>
            </a:extLst>
          </p:cNvPr>
          <p:cNvSpPr/>
          <p:nvPr/>
        </p:nvSpPr>
        <p:spPr>
          <a:xfrm>
            <a:off x="359913" y="4675914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1ECD8FD8-7AD1-FB22-DB03-9E9F440AE43F}"/>
              </a:ext>
            </a:extLst>
          </p:cNvPr>
          <p:cNvSpPr/>
          <p:nvPr/>
        </p:nvSpPr>
        <p:spPr>
          <a:xfrm>
            <a:off x="359913" y="3994149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BAACA7C-0193-69C1-C9C1-F3ECD1FAB8FE}"/>
              </a:ext>
            </a:extLst>
          </p:cNvPr>
          <p:cNvSpPr/>
          <p:nvPr/>
        </p:nvSpPr>
        <p:spPr>
          <a:xfrm rot="10800000">
            <a:off x="4195125" y="2926204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8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C8FF-378B-FA90-36D1-E70FDC49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EE29-0AB4-5F08-2BC1-07DA02F6D949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Provisionar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Sistema de Banco de Dados MySQL AD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978219-AD5F-702A-13E6-1DF5B5F88742}"/>
              </a:ext>
            </a:extLst>
          </p:cNvPr>
          <p:cNvSpPr txBox="1">
            <a:spLocks/>
          </p:cNvSpPr>
          <p:nvPr/>
        </p:nvSpPr>
        <p:spPr>
          <a:xfrm>
            <a:off x="751840" y="1209020"/>
            <a:ext cx="7445370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C2EBA9-6215-47F2-1BC8-E71E031522D6}"/>
              </a:ext>
            </a:extLst>
          </p:cNvPr>
          <p:cNvSpPr txBox="1"/>
          <p:nvPr/>
        </p:nvSpPr>
        <p:spPr>
          <a:xfrm>
            <a:off x="918713" y="6265842"/>
            <a:ext cx="9737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https://docs.oracle.com/en-us/iaas/mysql-database/doc/db-system.html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AF93D0CF-B258-4069-5ECC-04D12018E406}"/>
              </a:ext>
            </a:extLst>
          </p:cNvPr>
          <p:cNvSpPr/>
          <p:nvPr/>
        </p:nvSpPr>
        <p:spPr>
          <a:xfrm rot="10800000">
            <a:off x="4195125" y="2926204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F4EFECA-4204-9AF6-6D01-A52922D83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0" y="2034998"/>
            <a:ext cx="11119693" cy="3321392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9C9EAE6-60D2-08B3-95C1-847D995D86B5}"/>
              </a:ext>
            </a:extLst>
          </p:cNvPr>
          <p:cNvSpPr/>
          <p:nvPr/>
        </p:nvSpPr>
        <p:spPr>
          <a:xfrm>
            <a:off x="359913" y="4268762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D78735AD-64BB-0544-C66F-7A5BC76465A9}"/>
              </a:ext>
            </a:extLst>
          </p:cNvPr>
          <p:cNvSpPr/>
          <p:nvPr/>
        </p:nvSpPr>
        <p:spPr>
          <a:xfrm>
            <a:off x="359913" y="4837562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05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B35F-0B8E-BA1F-317D-388C1BF5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C822-A8B4-2CA1-77B4-3CB72F148F33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Provisionar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Sistema de Banco de Dados MySQL AD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32E4C2-ED24-1A1F-1BFB-DEDF16448B0C}"/>
              </a:ext>
            </a:extLst>
          </p:cNvPr>
          <p:cNvSpPr txBox="1">
            <a:spLocks/>
          </p:cNvSpPr>
          <p:nvPr/>
        </p:nvSpPr>
        <p:spPr>
          <a:xfrm>
            <a:off x="751840" y="1083452"/>
            <a:ext cx="7445370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24B83F-C857-3EFF-E433-3F6EBCD9785F}"/>
              </a:ext>
            </a:extLst>
          </p:cNvPr>
          <p:cNvSpPr txBox="1"/>
          <p:nvPr/>
        </p:nvSpPr>
        <p:spPr>
          <a:xfrm>
            <a:off x="918713" y="6265842"/>
            <a:ext cx="9737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https://docs.oracle.com/en-us/iaas/mysql-database/doc/db-system.html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0676E54-F45B-5E9B-9FB0-4CFB248C191F}"/>
              </a:ext>
            </a:extLst>
          </p:cNvPr>
          <p:cNvSpPr/>
          <p:nvPr/>
        </p:nvSpPr>
        <p:spPr>
          <a:xfrm rot="10800000">
            <a:off x="4195125" y="2926204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E254313-D668-436C-BD12-87F2F38A1FE8}"/>
              </a:ext>
            </a:extLst>
          </p:cNvPr>
          <p:cNvSpPr/>
          <p:nvPr/>
        </p:nvSpPr>
        <p:spPr>
          <a:xfrm>
            <a:off x="292602" y="3379762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E42DDE87-035C-05A9-F552-139AF1F4A3F0}"/>
              </a:ext>
            </a:extLst>
          </p:cNvPr>
          <p:cNvSpPr/>
          <p:nvPr/>
        </p:nvSpPr>
        <p:spPr>
          <a:xfrm>
            <a:off x="303147" y="4837561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C2E7250-B478-2C66-85C9-D47681252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3"/>
          <a:stretch/>
        </p:blipFill>
        <p:spPr>
          <a:xfrm>
            <a:off x="959162" y="1783861"/>
            <a:ext cx="10660836" cy="2326715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6424D02-F6B8-5465-EAFF-CA0713D8B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6"/>
          <a:stretch/>
        </p:blipFill>
        <p:spPr>
          <a:xfrm>
            <a:off x="959162" y="4129615"/>
            <a:ext cx="10650291" cy="210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3C763-1027-8FA3-7ACC-DB9BB381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D968-5899-6F23-7FD2-87BC648F2B00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1118B3-5A77-89DC-A76B-344A81696D8A}"/>
              </a:ext>
            </a:extLst>
          </p:cNvPr>
          <p:cNvSpPr txBox="1">
            <a:spLocks/>
          </p:cNvSpPr>
          <p:nvPr/>
        </p:nvSpPr>
        <p:spPr>
          <a:xfrm>
            <a:off x="456245" y="5537180"/>
            <a:ext cx="11616700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Instância de computação: 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Você não pode se conectar diretamente a um banco de dados a partir de um IP remoto. Utilize SSH para acessar uma instância de computação e, a partir dessa instância, conecte-se ao banco de dados usando MySQL Shell, MySQL Workbench.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Conexão VPN: 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Use VPN site a site,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FastConnect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ou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OpenVPN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Access Server para conectar sua rede local com a Oracle Cloud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Infrastructure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VCN.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Sessão Bastião: 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 sessão do OCI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Bastion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fornece acesso restrito e por tempo limitado a recursos de destino que não têm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endpoints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públicos (usuários autorizados se conectem de endereços IP específicos).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Balanceador de carga de rede: 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Um balanceador de carga permite conexão ao banco de dados pela internet, mas isso traz riscos. Restrinja o acesso a poucos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IPs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autorizados, use criptografia em trânsito e prefira conexões via VPN.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7BF264-9FBD-4308-9F01-7E3F97531829}"/>
              </a:ext>
            </a:extLst>
          </p:cNvPr>
          <p:cNvSpPr txBox="1"/>
          <p:nvPr/>
        </p:nvSpPr>
        <p:spPr>
          <a:xfrm>
            <a:off x="918713" y="6265842"/>
            <a:ext cx="11235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https://docs.oracle.com/en-us/iaas/mysql-database/doc/connecting-db-system1.html</a:t>
            </a:r>
          </a:p>
        </p:txBody>
      </p:sp>
    </p:spTree>
    <p:extLst>
      <p:ext uri="{BB962C8B-B14F-4D97-AF65-F5344CB8AC3E}">
        <p14:creationId xmlns:p14="http://schemas.microsoft.com/office/powerpoint/2010/main" val="37882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94001-0962-5800-4DFD-AEEEAA6A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D25B-0DB3-F2AF-673A-5A7ECBE65B35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0C0276-85B8-8B79-DA47-00E33D8B6762}"/>
              </a:ext>
            </a:extLst>
          </p:cNvPr>
          <p:cNvSpPr/>
          <p:nvPr/>
        </p:nvSpPr>
        <p:spPr>
          <a:xfrm>
            <a:off x="6381437" y="2558264"/>
            <a:ext cx="4069731" cy="3250173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B8C9FA-BAEF-5759-E0D6-346AB2448D1B}"/>
              </a:ext>
            </a:extLst>
          </p:cNvPr>
          <p:cNvSpPr/>
          <p:nvPr/>
        </p:nvSpPr>
        <p:spPr>
          <a:xfrm>
            <a:off x="5970757" y="1901190"/>
            <a:ext cx="5309797" cy="4317919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ORACLE CLOUD INFRASTRUCTURE (São Paulo)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CC0E3C-2EBD-BC67-CD44-5319A17F6B48}"/>
              </a:ext>
            </a:extLst>
          </p:cNvPr>
          <p:cNvSpPr/>
          <p:nvPr/>
        </p:nvSpPr>
        <p:spPr>
          <a:xfrm>
            <a:off x="6627845" y="2288393"/>
            <a:ext cx="2426523" cy="3707778"/>
          </a:xfrm>
          <a:prstGeom prst="rect">
            <a:avLst/>
          </a:prstGeom>
          <a:noFill/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Domínio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de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Disponibilidade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1 (AD1)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E37A8A-63FE-713A-289F-89CB82EEE757}"/>
              </a:ext>
            </a:extLst>
          </p:cNvPr>
          <p:cNvSpPr/>
          <p:nvPr/>
        </p:nvSpPr>
        <p:spPr>
          <a:xfrm>
            <a:off x="6904391" y="2739180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Publica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B6689-0CCF-DBA2-430B-2ABB50F9B91C}"/>
              </a:ext>
            </a:extLst>
          </p:cNvPr>
          <p:cNvSpPr txBox="1"/>
          <p:nvPr/>
        </p:nvSpPr>
        <p:spPr>
          <a:xfrm>
            <a:off x="7717531" y="2798319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Webserver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754EDA-C22A-1DA3-62BE-04414292543A}"/>
              </a:ext>
            </a:extLst>
          </p:cNvPr>
          <p:cNvSpPr/>
          <p:nvPr/>
        </p:nvSpPr>
        <p:spPr>
          <a:xfrm>
            <a:off x="10040070" y="5885517"/>
            <a:ext cx="84182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Virtual Cloud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Network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C93DEE6-F19F-6047-D1D8-46D14E58A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0624" y="5409382"/>
            <a:ext cx="496952" cy="4969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5A60352-B9F7-2F11-47A5-0B49B52A755E}"/>
              </a:ext>
            </a:extLst>
          </p:cNvPr>
          <p:cNvSpPr/>
          <p:nvPr/>
        </p:nvSpPr>
        <p:spPr>
          <a:xfrm>
            <a:off x="7444794" y="3607924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Compute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VM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17FB55B-EA72-98E3-9490-7CFEFF7D7D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242" y="3139189"/>
            <a:ext cx="496952" cy="4969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7D46357-F5A1-BAB0-9587-5B64BD2D46D0}"/>
              </a:ext>
            </a:extLst>
          </p:cNvPr>
          <p:cNvSpPr/>
          <p:nvPr/>
        </p:nvSpPr>
        <p:spPr>
          <a:xfrm>
            <a:off x="6055331" y="3761540"/>
            <a:ext cx="705553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Internet Gateway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5427CAC-6F24-DC7F-6071-11A731D40F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0893" y="3310913"/>
            <a:ext cx="496952" cy="4969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E7D84-CC4E-6DA2-B6D6-292C3601BF65}"/>
              </a:ext>
            </a:extLst>
          </p:cNvPr>
          <p:cNvSpPr/>
          <p:nvPr/>
        </p:nvSpPr>
        <p:spPr>
          <a:xfrm>
            <a:off x="9273454" y="3000991"/>
            <a:ext cx="1037714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Identity &amp; Access Management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09BF073-5393-1F1E-61F3-6A0C0E5E84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953" y="2552126"/>
            <a:ext cx="496952" cy="49695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6FA9866-A359-DBA3-0343-8B823661749E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114141" y="3002233"/>
            <a:ext cx="0" cy="377165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E7AEC5F-D543-6EB9-3A7D-E5A135B91037}"/>
              </a:ext>
            </a:extLst>
          </p:cNvPr>
          <p:cNvSpPr/>
          <p:nvPr/>
        </p:nvSpPr>
        <p:spPr>
          <a:xfrm>
            <a:off x="4612439" y="2639570"/>
            <a:ext cx="1003403" cy="362663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 </a:t>
            </a:r>
            <a:r>
              <a:rPr lang="en-US" sz="1200" b="1" dirty="0" err="1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Cliente</a:t>
            </a: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/ Workbench</a:t>
            </a:r>
          </a:p>
        </p:txBody>
      </p:sp>
      <p:pic>
        <p:nvPicPr>
          <p:cNvPr id="7" name="Gráfico 6" descr="Laptop estrutura de tópicos">
            <a:extLst>
              <a:ext uri="{FF2B5EF4-FFF2-40B4-BE49-F238E27FC236}">
                <a16:creationId xmlns:a16="http://schemas.microsoft.com/office/drawing/2014/main" id="{33C91F48-9C71-28E5-2BD7-CDDDE48F09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4757" y="1906501"/>
            <a:ext cx="914400" cy="914400"/>
          </a:xfrm>
          <a:prstGeom prst="rect">
            <a:avLst/>
          </a:prstGeom>
        </p:spPr>
      </p:pic>
      <p:cxnSp>
        <p:nvCxnSpPr>
          <p:cNvPr id="10" name="Straight Connector 44">
            <a:extLst>
              <a:ext uri="{FF2B5EF4-FFF2-40B4-BE49-F238E27FC236}">
                <a16:creationId xmlns:a16="http://schemas.microsoft.com/office/drawing/2014/main" id="{ABCA8C26-F23A-F5E3-5DD8-E2AEDB50359F}"/>
              </a:ext>
            </a:extLst>
          </p:cNvPr>
          <p:cNvCxnSpPr>
            <a:cxnSpLocks/>
          </p:cNvCxnSpPr>
          <p:nvPr/>
        </p:nvCxnSpPr>
        <p:spPr>
          <a:xfrm>
            <a:off x="5517441" y="3618036"/>
            <a:ext cx="1853250" cy="27647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16" name="Gráfico 15" descr="Desbloquear estrutura de tópicos">
            <a:extLst>
              <a:ext uri="{FF2B5EF4-FFF2-40B4-BE49-F238E27FC236}">
                <a16:creationId xmlns:a16="http://schemas.microsoft.com/office/drawing/2014/main" id="{D481D901-01E3-D445-ACC4-935D83AB88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2274" y="3478183"/>
            <a:ext cx="504461" cy="504461"/>
          </a:xfrm>
          <a:prstGeom prst="rect">
            <a:avLst/>
          </a:prstGeom>
        </p:spPr>
      </p:pic>
      <p:sp>
        <p:nvSpPr>
          <p:cNvPr id="18" name="Rectangle 46">
            <a:extLst>
              <a:ext uri="{FF2B5EF4-FFF2-40B4-BE49-F238E27FC236}">
                <a16:creationId xmlns:a16="http://schemas.microsoft.com/office/drawing/2014/main" id="{1C5C4383-2079-560E-D2A0-9C287C569909}"/>
              </a:ext>
            </a:extLst>
          </p:cNvPr>
          <p:cNvSpPr/>
          <p:nvPr/>
        </p:nvSpPr>
        <p:spPr>
          <a:xfrm>
            <a:off x="4632702" y="3992581"/>
            <a:ext cx="1003403" cy="247247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CEBD8865-6164-9F02-3A63-6CD6C872BD96}"/>
              </a:ext>
            </a:extLst>
          </p:cNvPr>
          <p:cNvSpPr/>
          <p:nvPr/>
        </p:nvSpPr>
        <p:spPr>
          <a:xfrm>
            <a:off x="6929671" y="4293215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900" kern="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Privada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038DABA4-50A0-605E-E006-F124B398A17A}"/>
              </a:ext>
            </a:extLst>
          </p:cNvPr>
          <p:cNvSpPr txBox="1"/>
          <p:nvPr/>
        </p:nvSpPr>
        <p:spPr>
          <a:xfrm>
            <a:off x="7742811" y="4352354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Database</a:t>
            </a:r>
          </a:p>
        </p:txBody>
      </p:sp>
      <p:sp>
        <p:nvSpPr>
          <p:cNvPr id="22" name="Rectangle 36">
            <a:extLst>
              <a:ext uri="{FF2B5EF4-FFF2-40B4-BE49-F238E27FC236}">
                <a16:creationId xmlns:a16="http://schemas.microsoft.com/office/drawing/2014/main" id="{890C49C5-E7D1-46C6-46A0-AEA136D52592}"/>
              </a:ext>
            </a:extLst>
          </p:cNvPr>
          <p:cNvSpPr/>
          <p:nvPr/>
        </p:nvSpPr>
        <p:spPr>
          <a:xfrm>
            <a:off x="7470074" y="5161959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MySQL DB System</a:t>
            </a:r>
          </a:p>
        </p:txBody>
      </p: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6DDB6B35-6F1E-F47C-573D-14425F1DCC54}"/>
              </a:ext>
            </a:extLst>
          </p:cNvPr>
          <p:cNvCxnSpPr>
            <a:cxnSpLocks/>
          </p:cNvCxnSpPr>
          <p:nvPr/>
        </p:nvCxnSpPr>
        <p:spPr>
          <a:xfrm>
            <a:off x="7797384" y="3982644"/>
            <a:ext cx="0" cy="568380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27" name="Gráfico 26" descr="Hierarquia estrutura de tópicos">
            <a:extLst>
              <a:ext uri="{FF2B5EF4-FFF2-40B4-BE49-F238E27FC236}">
                <a16:creationId xmlns:a16="http://schemas.microsoft.com/office/drawing/2014/main" id="{DB60D17A-D2D2-7866-9E5D-A138538E10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91192" y="4477214"/>
            <a:ext cx="761544" cy="6991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F086E6-4339-97E9-962E-DA87A532DFD6}"/>
              </a:ext>
            </a:extLst>
          </p:cNvPr>
          <p:cNvSpPr txBox="1">
            <a:spLocks/>
          </p:cNvSpPr>
          <p:nvPr/>
        </p:nvSpPr>
        <p:spPr>
          <a:xfrm>
            <a:off x="494177" y="2636360"/>
            <a:ext cx="352645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Rede Virtual na Nuvem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Sistema de DB MySQL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Instância de Computação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5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9747-D49C-3F68-4D58-21A8772A8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7117-BD84-91C6-3FB9-AB2A64D997BC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8A5893-C7D1-9F04-CB09-A896C8F8F4D1}"/>
              </a:ext>
            </a:extLst>
          </p:cNvPr>
          <p:cNvSpPr txBox="1">
            <a:spLocks/>
          </p:cNvSpPr>
          <p:nvPr/>
        </p:nvSpPr>
        <p:spPr>
          <a:xfrm>
            <a:off x="918713" y="5466060"/>
            <a:ext cx="4730247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SSH para Instância de Computação: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$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ssh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opc@132.xxx.xxx.211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0014B6-74D4-11E7-5DDA-C455C4DA92D4}"/>
              </a:ext>
            </a:extLst>
          </p:cNvPr>
          <p:cNvSpPr txBox="1"/>
          <p:nvPr/>
        </p:nvSpPr>
        <p:spPr>
          <a:xfrm>
            <a:off x="918713" y="6265842"/>
            <a:ext cx="10561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https://docs.oracle.com/en-us/iaas/mysql-database/doc/compute-instance.html</a:t>
            </a:r>
          </a:p>
        </p:txBody>
      </p:sp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13F2A2C-E273-3390-211E-5DB29563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7" b="34747"/>
          <a:stretch/>
        </p:blipFill>
        <p:spPr>
          <a:xfrm>
            <a:off x="792480" y="1256545"/>
            <a:ext cx="6197600" cy="3020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0AE35E-7069-AE44-5827-E7B33055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52" y="1293840"/>
            <a:ext cx="2826402" cy="7066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8E47B90-9472-B3AF-CD4E-D3D499B0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852" y="2341469"/>
            <a:ext cx="3885199" cy="262063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301908B-BC7E-4D94-E3EF-C8BD5A184081}"/>
              </a:ext>
            </a:extLst>
          </p:cNvPr>
          <p:cNvSpPr/>
          <p:nvPr/>
        </p:nvSpPr>
        <p:spPr>
          <a:xfrm>
            <a:off x="3169920" y="3159760"/>
            <a:ext cx="3667760" cy="111760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7B3EBA7-1FD0-D54F-30C6-D5042296DEC3}"/>
              </a:ext>
            </a:extLst>
          </p:cNvPr>
          <p:cNvSpPr/>
          <p:nvPr/>
        </p:nvSpPr>
        <p:spPr>
          <a:xfrm>
            <a:off x="8640770" y="1386693"/>
            <a:ext cx="2219960" cy="706601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BB38DC1-F7AA-EAC9-E0BC-1E2D4EC00B7E}"/>
              </a:ext>
            </a:extLst>
          </p:cNvPr>
          <p:cNvSpPr/>
          <p:nvPr/>
        </p:nvSpPr>
        <p:spPr>
          <a:xfrm>
            <a:off x="7533640" y="2275796"/>
            <a:ext cx="3667760" cy="111760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80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CC04D-9DF3-B6DB-6588-8D6B82BC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B949-765E-68DF-6E2A-F1210767E96F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A7E658-20C1-9C38-FA6C-67B226E9B17F}"/>
              </a:ext>
            </a:extLst>
          </p:cNvPr>
          <p:cNvSpPr txBox="1">
            <a:spLocks/>
          </p:cNvSpPr>
          <p:nvPr/>
        </p:nvSpPr>
        <p:spPr>
          <a:xfrm>
            <a:off x="860090" y="2285980"/>
            <a:ext cx="4730247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Suporta: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SQL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,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JavaScript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, Python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0E60D6-7F5A-723D-32CA-D87F61476124}"/>
              </a:ext>
            </a:extLst>
          </p:cNvPr>
          <p:cNvSpPr txBox="1"/>
          <p:nvPr/>
        </p:nvSpPr>
        <p:spPr>
          <a:xfrm>
            <a:off x="1995673" y="5451891"/>
            <a:ext cx="777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MySQL Shell é a principal ferramenta para gerenciar MySQL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A3C26E4E-B88C-2AE2-55D3-BAFC26A4A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r="22412" b="8171"/>
          <a:stretch/>
        </p:blipFill>
        <p:spPr>
          <a:xfrm>
            <a:off x="5084322" y="1483043"/>
            <a:ext cx="6486252" cy="311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985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3E78-CBB0-F274-6E20-2E6332F0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A496-39FA-2B2C-4A0F-B488970DB5FA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525B0-80AA-F5EF-4BD2-291D114EE026}"/>
              </a:ext>
            </a:extLst>
          </p:cNvPr>
          <p:cNvSpPr txBox="1">
            <a:spLocks/>
          </p:cNvSpPr>
          <p:nvPr/>
        </p:nvSpPr>
        <p:spPr>
          <a:xfrm>
            <a:off x="640892" y="2443433"/>
            <a:ext cx="4949445" cy="59154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 a Instância de Computação.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Sudo 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yum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install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mysql-shell</a:t>
            </a: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ysqlsh</a:t>
            </a: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--</a:t>
            </a:r>
            <a:r>
              <a:rPr kumimoji="0" lang="pt-BR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lp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EAE38B-FBF8-1187-9BEE-703DD944D4D5}"/>
              </a:ext>
            </a:extLst>
          </p:cNvPr>
          <p:cNvSpPr txBox="1"/>
          <p:nvPr/>
        </p:nvSpPr>
        <p:spPr>
          <a:xfrm>
            <a:off x="1995673" y="5451891"/>
            <a:ext cx="777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MySQL Shell é a principal ferramenta para gerenciar MySQL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067B9DEE-A77B-854F-640E-1AF8B4F6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r="22412" b="8171"/>
          <a:stretch/>
        </p:blipFill>
        <p:spPr>
          <a:xfrm>
            <a:off x="5361833" y="1475419"/>
            <a:ext cx="6486252" cy="311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3820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79C11-5DD0-8D4F-25FD-14083CB8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1633-971B-5650-48BF-4AB153077825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Importar Dados Usando </a:t>
            </a:r>
            <a:r>
              <a:rPr lang="pt-BR" sz="320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MySQLShell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F42E15-2960-58AB-D8D0-5461F46D4DC8}"/>
              </a:ext>
            </a:extLst>
          </p:cNvPr>
          <p:cNvSpPr txBox="1"/>
          <p:nvPr/>
        </p:nvSpPr>
        <p:spPr>
          <a:xfrm>
            <a:off x="646420" y="1215458"/>
            <a:ext cx="596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https://dev.mysql.com/doc/index-other.html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401F21A-E347-430A-10D8-DB1DD8B24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0" b="9226"/>
          <a:stretch/>
        </p:blipFill>
        <p:spPr>
          <a:xfrm>
            <a:off x="2209521" y="1789051"/>
            <a:ext cx="7452639" cy="4775895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7902D5F-BE20-69D2-05C1-B674C6EBF0AB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91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50E64-09A9-A407-F1E9-7485F66B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Biselado 1">
            <a:extLst>
              <a:ext uri="{FF2B5EF4-FFF2-40B4-BE49-F238E27FC236}">
                <a16:creationId xmlns:a16="http://schemas.microsoft.com/office/drawing/2014/main" id="{DB558420-B820-D68F-EC97-529635B1B00B}"/>
              </a:ext>
            </a:extLst>
          </p:cNvPr>
          <p:cNvSpPr/>
          <p:nvPr/>
        </p:nvSpPr>
        <p:spPr>
          <a:xfrm>
            <a:off x="1086285" y="1455536"/>
            <a:ext cx="2071991" cy="2887285"/>
          </a:xfrm>
          <a:prstGeom prst="bevel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309D15D-188B-0003-8448-9064D3E7108F}"/>
              </a:ext>
            </a:extLst>
          </p:cNvPr>
          <p:cNvSpPr txBox="1"/>
          <p:nvPr/>
        </p:nvSpPr>
        <p:spPr>
          <a:xfrm>
            <a:off x="4880290" y="649655"/>
            <a:ext cx="435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Diogo Alves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Oracle Cloud Infrastructure 2020 Certified Architect Professional">
            <a:extLst>
              <a:ext uri="{FF2B5EF4-FFF2-40B4-BE49-F238E27FC236}">
                <a16:creationId xmlns:a16="http://schemas.microsoft.com/office/drawing/2014/main" id="{441E1DB7-0DB8-946B-ABE1-C35DD3189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8" y="5094158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1">
            <a:extLst>
              <a:ext uri="{FF2B5EF4-FFF2-40B4-BE49-F238E27FC236}">
                <a16:creationId xmlns:a16="http://schemas.microsoft.com/office/drawing/2014/main" id="{5962F06A-B46D-4FFF-FA6C-D8FE6E598F72}"/>
              </a:ext>
            </a:extLst>
          </p:cNvPr>
          <p:cNvGrpSpPr/>
          <p:nvPr/>
        </p:nvGrpSpPr>
        <p:grpSpPr>
          <a:xfrm>
            <a:off x="5047761" y="2121987"/>
            <a:ext cx="6348981" cy="707886"/>
            <a:chOff x="5719490" y="2041237"/>
            <a:chExt cx="5441155" cy="707886"/>
          </a:xfrm>
        </p:grpSpPr>
        <p:pic>
          <p:nvPicPr>
            <p:cNvPr id="6" name="Picture 20" descr="Logo, icon&#10;&#10;Description automatically generated">
              <a:extLst>
                <a:ext uri="{FF2B5EF4-FFF2-40B4-BE49-F238E27FC236}">
                  <a16:creationId xmlns:a16="http://schemas.microsoft.com/office/drawing/2014/main" id="{8D2FF5AF-6E19-5B4C-B696-7598C78C8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490" y="2078474"/>
              <a:ext cx="382925" cy="325637"/>
            </a:xfrm>
            <a:prstGeom prst="rect">
              <a:avLst/>
            </a:prstGeom>
          </p:spPr>
        </p:pic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5CF21719-61D0-72F7-02FF-1E0523D7153A}"/>
                </a:ext>
              </a:extLst>
            </p:cNvPr>
            <p:cNvSpPr txBox="1"/>
            <p:nvPr/>
          </p:nvSpPr>
          <p:spPr>
            <a:xfrm>
              <a:off x="6045144" y="2041237"/>
              <a:ext cx="5115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 Tab" panose="020B0503020204020204" pitchFamily="34" charset="0"/>
                  <a:cs typeface="Oracle Sans Tab" panose="020B0503020204020204" pitchFamily="34" charset="0"/>
                </a:rPr>
                <a:t>https://www.linkedin.com/in/diogo-alves-52798926/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pic>
        <p:nvPicPr>
          <p:cNvPr id="8" name="Imagem 7" descr="Homem de óculos e camisa azul&#10;&#10;Descrição gerada automaticamente">
            <a:extLst>
              <a:ext uri="{FF2B5EF4-FFF2-40B4-BE49-F238E27FC236}">
                <a16:creationId xmlns:a16="http://schemas.microsoft.com/office/drawing/2014/main" id="{914E4848-827F-204C-8355-9F131AE5D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56" y="1746925"/>
            <a:ext cx="1546698" cy="2344906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E43116-8E5A-3079-FEE9-6D3DE41B3CED}"/>
              </a:ext>
            </a:extLst>
          </p:cNvPr>
          <p:cNvSpPr txBox="1"/>
          <p:nvPr/>
        </p:nvSpPr>
        <p:spPr>
          <a:xfrm>
            <a:off x="475860" y="253939"/>
            <a:ext cx="3502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$&gt; </a:t>
            </a:r>
            <a:r>
              <a:rPr lang="pt-BR" sz="4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whoami</a:t>
            </a:r>
            <a:endParaRPr lang="pt-BR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9FB14ABE-7539-6CB7-1855-37AC47499B11}"/>
              </a:ext>
            </a:extLst>
          </p:cNvPr>
          <p:cNvSpPr txBox="1"/>
          <p:nvPr/>
        </p:nvSpPr>
        <p:spPr>
          <a:xfrm>
            <a:off x="5965881" y="2727137"/>
            <a:ext cx="5968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https://github.com/dalves87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4F13D41-3B1C-0D55-3291-6648EF36D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60" y="2526880"/>
            <a:ext cx="707886" cy="707886"/>
          </a:xfrm>
          <a:prstGeom prst="rect">
            <a:avLst/>
          </a:prstGeom>
        </p:spPr>
      </p:pic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7EEAC007-E69D-F898-CB59-8B119BB3CCC2}"/>
              </a:ext>
            </a:extLst>
          </p:cNvPr>
          <p:cNvSpPr/>
          <p:nvPr/>
        </p:nvSpPr>
        <p:spPr>
          <a:xfrm>
            <a:off x="5169572" y="3300220"/>
            <a:ext cx="2446701" cy="296254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Código QR&#10;&#10;Descrição gerada automaticamente">
            <a:extLst>
              <a:ext uri="{FF2B5EF4-FFF2-40B4-BE49-F238E27FC236}">
                <a16:creationId xmlns:a16="http://schemas.microsoft.com/office/drawing/2014/main" id="{C590416D-80BC-0841-E47C-A5C7AF5D9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10" y="3603139"/>
            <a:ext cx="1905127" cy="19051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20" descr="Logo, icon&#10;&#10;Description automatically generated">
            <a:extLst>
              <a:ext uri="{FF2B5EF4-FFF2-40B4-BE49-F238E27FC236}">
                <a16:creationId xmlns:a16="http://schemas.microsoft.com/office/drawing/2014/main" id="{5CF3DD73-1539-8B73-A653-49B3F9FC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15" y="5745557"/>
            <a:ext cx="446814" cy="325637"/>
          </a:xfrm>
          <a:prstGeom prst="rect">
            <a:avLst/>
          </a:prstGeom>
        </p:spPr>
      </p:pic>
      <p:sp>
        <p:nvSpPr>
          <p:cNvPr id="15" name="Fluxograma: Processo Alternativo 14">
            <a:extLst>
              <a:ext uri="{FF2B5EF4-FFF2-40B4-BE49-F238E27FC236}">
                <a16:creationId xmlns:a16="http://schemas.microsoft.com/office/drawing/2014/main" id="{32E5CC30-6977-9C01-300E-F943DA5FAA23}"/>
              </a:ext>
            </a:extLst>
          </p:cNvPr>
          <p:cNvSpPr/>
          <p:nvPr/>
        </p:nvSpPr>
        <p:spPr>
          <a:xfrm>
            <a:off x="8093164" y="3326338"/>
            <a:ext cx="2446701" cy="296254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 descr="Código QR&#10;&#10;Descrição gerada automaticamente">
            <a:extLst>
              <a:ext uri="{FF2B5EF4-FFF2-40B4-BE49-F238E27FC236}">
                <a16:creationId xmlns:a16="http://schemas.microsoft.com/office/drawing/2014/main" id="{5694587B-A51E-3511-CB3E-F15F33AF0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50" y="3603139"/>
            <a:ext cx="1905127" cy="19051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B1ED021-30D8-A866-0AD1-C64207E1E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78" y="5542217"/>
            <a:ext cx="707886" cy="707886"/>
          </a:xfrm>
          <a:prstGeom prst="rect">
            <a:avLst/>
          </a:prstGeom>
        </p:spPr>
      </p:pic>
      <p:pic>
        <p:nvPicPr>
          <p:cNvPr id="18" name="Imagem 17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3622E93C-2DE9-3C7E-DF87-9C3E4E9EF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12" y="5094158"/>
            <a:ext cx="1512000" cy="1512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24B541-0336-1696-5255-2FFE0F52EA0B}"/>
              </a:ext>
            </a:extLst>
          </p:cNvPr>
          <p:cNvSpPr txBox="1"/>
          <p:nvPr/>
        </p:nvSpPr>
        <p:spPr>
          <a:xfrm>
            <a:off x="4925982" y="1460481"/>
            <a:ext cx="525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Solution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Engineer</a:t>
            </a:r>
            <a:r>
              <a:rPr lang="pt-BR" dirty="0">
                <a:solidFill>
                  <a:schemeClr val="bg1"/>
                </a:solidFill>
              </a:rPr>
              <a:t> | Data </a:t>
            </a:r>
            <a:r>
              <a:rPr lang="pt-BR" dirty="0" err="1">
                <a:solidFill>
                  <a:schemeClr val="bg1"/>
                </a:solidFill>
              </a:rPr>
              <a:t>Engineer</a:t>
            </a:r>
            <a:r>
              <a:rPr lang="pt-BR" dirty="0">
                <a:solidFill>
                  <a:schemeClr val="bg1"/>
                </a:solidFill>
              </a:rPr>
              <a:t> | Oracle </a:t>
            </a:r>
            <a:r>
              <a:rPr lang="pt-BR" dirty="0" err="1">
                <a:solidFill>
                  <a:schemeClr val="bg1"/>
                </a:solidFill>
              </a:rPr>
              <a:t>Consultant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7489C-3722-B4AA-275A-4004BA40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8063-0C86-7C06-132B-974FDD6A19CF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Importar Dados Usando </a:t>
            </a:r>
            <a:r>
              <a:rPr lang="pt-BR" sz="320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MySQLShell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BDD5011-0C93-ECBB-5ED8-DC2D48B64759}"/>
              </a:ext>
            </a:extLst>
          </p:cNvPr>
          <p:cNvSpPr txBox="1"/>
          <p:nvPr/>
        </p:nvSpPr>
        <p:spPr>
          <a:xfrm>
            <a:off x="646420" y="1215458"/>
            <a:ext cx="96248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Carregar Dados:</a:t>
            </a:r>
          </a:p>
          <a:p>
            <a:r>
              <a:rPr lang="pt-BR" sz="2400" dirty="0">
                <a:solidFill>
                  <a:schemeClr val="bg1"/>
                </a:solidFill>
              </a:rPr>
              <a:t>1. </a:t>
            </a:r>
            <a:r>
              <a:rPr lang="pt-BR" sz="2400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 a Instância de Computação e faça o download da base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sudo</a:t>
            </a:r>
            <a:r>
              <a:rPr lang="pt-BR" sz="24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sz="240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wget</a:t>
            </a:r>
            <a:r>
              <a:rPr lang="pt-BR" sz="24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https://downloads.mysql.com/docs/world-db.tar.gz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tar</a:t>
            </a:r>
            <a:r>
              <a:rPr lang="pt-BR" sz="24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-</a:t>
            </a:r>
            <a:r>
              <a:rPr lang="pt-BR" sz="240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xvf</a:t>
            </a:r>
            <a:r>
              <a:rPr lang="pt-BR" sz="24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world-db-tar.gz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 a instância do MySQL, </a:t>
            </a:r>
            <a:r>
              <a:rPr lang="pt-BR" sz="2400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mysqlsh</a:t>
            </a:r>
            <a:r>
              <a:rPr lang="pt-BR" sz="2400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–uri admin@10.0.1.188 --</a:t>
            </a:r>
            <a:r>
              <a:rPr lang="pt-BR" sz="2400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sql</a:t>
            </a:r>
            <a:endParaRPr lang="pt-BR" sz="2400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2. 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7D06B024-1BF2-BE6C-D94F-0275EB92BFDE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8230CAB2-0497-A25A-2D88-F1F56849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0"/>
          <a:stretch/>
        </p:blipFill>
        <p:spPr>
          <a:xfrm>
            <a:off x="540103" y="3693532"/>
            <a:ext cx="11111794" cy="2798389"/>
          </a:xfrm>
          <a:prstGeom prst="rect">
            <a:avLst/>
          </a:prstGeom>
        </p:spPr>
      </p:pic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90D65F34-3F1F-ED6A-54AB-66E8BD0ED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89" r="14715"/>
          <a:stretch/>
        </p:blipFill>
        <p:spPr>
          <a:xfrm>
            <a:off x="540103" y="3693532"/>
            <a:ext cx="11111794" cy="2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74E6F-A8B2-1708-811A-69F74CC8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3A7C-1801-A07C-B267-DD766BF0DCFD}"/>
              </a:ext>
            </a:extLst>
          </p:cNvPr>
          <p:cNvSpPr txBox="1">
            <a:spLocks/>
          </p:cNvSpPr>
          <p:nvPr/>
        </p:nvSpPr>
        <p:spPr>
          <a:xfrm>
            <a:off x="646420" y="130493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Importar Dados Usando </a:t>
            </a:r>
            <a:r>
              <a:rPr lang="pt-BR" sz="320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MySQLShell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36E45A-DB78-8257-9E2B-91A96436086E}"/>
              </a:ext>
            </a:extLst>
          </p:cNvPr>
          <p:cNvSpPr txBox="1"/>
          <p:nvPr/>
        </p:nvSpPr>
        <p:spPr>
          <a:xfrm>
            <a:off x="646420" y="1215458"/>
            <a:ext cx="397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Explorando a Carga de Dados: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A545111-8686-018F-EA07-4B46A3129A80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7E729AE6-14AB-3BC4-3C76-7D3FFAEFF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27" y="1837523"/>
            <a:ext cx="9182291" cy="47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4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E5D4-064D-559B-DB89-F80B88BF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FE3A-9FA6-C028-F33B-A88652CE9243}"/>
              </a:ext>
            </a:extLst>
          </p:cNvPr>
          <p:cNvSpPr txBox="1">
            <a:spLocks/>
          </p:cNvSpPr>
          <p:nvPr/>
        </p:nvSpPr>
        <p:spPr>
          <a:xfrm>
            <a:off x="575300" y="-194627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Executar Consultas com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53BEE0-1A8F-C438-19AE-970456FFC8C9}"/>
              </a:ext>
            </a:extLst>
          </p:cNvPr>
          <p:cNvSpPr txBox="1"/>
          <p:nvPr/>
        </p:nvSpPr>
        <p:spPr>
          <a:xfrm>
            <a:off x="717540" y="743755"/>
            <a:ext cx="3636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Conectando ao Workbench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63F2006-071A-F13D-C4F6-BA1359CED247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185EFC7-30B2-8FEC-FC3E-98FD48832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24" y="1139258"/>
            <a:ext cx="8420830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0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9196-6B0F-F4A6-2C92-118AD011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2564-2C54-AE9D-42CA-6411DA8CDDB8}"/>
              </a:ext>
            </a:extLst>
          </p:cNvPr>
          <p:cNvSpPr txBox="1">
            <a:spLocks/>
          </p:cNvSpPr>
          <p:nvPr/>
        </p:nvSpPr>
        <p:spPr>
          <a:xfrm>
            <a:off x="705266" y="-214175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Executar Consultas com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4657ED-F49B-1F1E-11CF-063635270506}"/>
              </a:ext>
            </a:extLst>
          </p:cNvPr>
          <p:cNvSpPr txBox="1"/>
          <p:nvPr/>
        </p:nvSpPr>
        <p:spPr>
          <a:xfrm>
            <a:off x="717540" y="714047"/>
            <a:ext cx="913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1. Os 3 idiomas mais falados (oficiais) em todo o mundo por população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79692C4-4085-7D67-1141-9E16CC91FA49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68F35DE-B80C-A320-8A5B-134C3878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9"/>
          <a:stretch/>
        </p:blipFill>
        <p:spPr>
          <a:xfrm>
            <a:off x="752188" y="1355859"/>
            <a:ext cx="10752752" cy="5502141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F5F85AD-0E2E-A78D-2AE2-409C7208B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7" r="74781" b="4506"/>
          <a:stretch/>
        </p:blipFill>
        <p:spPr>
          <a:xfrm>
            <a:off x="5738126" y="2507427"/>
            <a:ext cx="5589353" cy="23998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95B91397-BAEE-F99B-0708-393FAD17B024}"/>
              </a:ext>
            </a:extLst>
          </p:cNvPr>
          <p:cNvCxnSpPr>
            <a:cxnSpLocks/>
          </p:cNvCxnSpPr>
          <p:nvPr/>
        </p:nvCxnSpPr>
        <p:spPr>
          <a:xfrm flipV="1">
            <a:off x="2915920" y="4521200"/>
            <a:ext cx="2560320" cy="1706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92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55FD-3487-8FE0-72F0-94CCCB60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60E6A98-8D2D-42E5-B8B7-D3C619041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3"/>
          <a:stretch/>
        </p:blipFill>
        <p:spPr>
          <a:xfrm>
            <a:off x="724591" y="1325379"/>
            <a:ext cx="10714649" cy="553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727F8-DCEB-E4E2-F4E2-66E03C355DFA}"/>
              </a:ext>
            </a:extLst>
          </p:cNvPr>
          <p:cNvSpPr txBox="1">
            <a:spLocks/>
          </p:cNvSpPr>
          <p:nvPr/>
        </p:nvSpPr>
        <p:spPr>
          <a:xfrm>
            <a:off x="705266" y="-214175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Executar Consultas com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C51E7C-B914-89D2-315D-76AF2237CB50}"/>
              </a:ext>
            </a:extLst>
          </p:cNvPr>
          <p:cNvSpPr txBox="1"/>
          <p:nvPr/>
        </p:nvSpPr>
        <p:spPr>
          <a:xfrm>
            <a:off x="717540" y="714047"/>
            <a:ext cx="672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2. As 3 principais formas de governo por população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A2FD4BA-7B7D-790E-5604-DBE92E7F722E}"/>
              </a:ext>
            </a:extLst>
          </p:cNvPr>
          <p:cNvSpPr/>
          <p:nvPr/>
        </p:nvSpPr>
        <p:spPr>
          <a:xfrm>
            <a:off x="6530619" y="5566342"/>
            <a:ext cx="398501" cy="15240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D12CF4A0-D363-F240-C557-7A33A234E804}"/>
              </a:ext>
            </a:extLst>
          </p:cNvPr>
          <p:cNvCxnSpPr>
            <a:cxnSpLocks/>
          </p:cNvCxnSpPr>
          <p:nvPr/>
        </p:nvCxnSpPr>
        <p:spPr>
          <a:xfrm flipV="1">
            <a:off x="2915920" y="4521200"/>
            <a:ext cx="2560320" cy="17068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A342CB9-4532-502B-DD0A-4779F78CD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6" r="74290" b="6923"/>
          <a:stretch/>
        </p:blipFill>
        <p:spPr>
          <a:xfrm>
            <a:off x="5618592" y="2683928"/>
            <a:ext cx="5678296" cy="2690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4744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B0AE-A265-7F46-F5AF-A1F8C3006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3BED429-2D32-8869-BD22-FCBAA44E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1" y="1325379"/>
            <a:ext cx="10676545" cy="4580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CE37E9-A6D2-7DF2-742D-A307A195CA82}"/>
              </a:ext>
            </a:extLst>
          </p:cNvPr>
          <p:cNvSpPr txBox="1">
            <a:spLocks/>
          </p:cNvSpPr>
          <p:nvPr/>
        </p:nvSpPr>
        <p:spPr>
          <a:xfrm>
            <a:off x="705266" y="-214175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Executar Consultas com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610B4A-FB5F-A82C-2110-47AFBAACAF8A}"/>
              </a:ext>
            </a:extLst>
          </p:cNvPr>
          <p:cNvSpPr txBox="1"/>
          <p:nvPr/>
        </p:nvSpPr>
        <p:spPr>
          <a:xfrm>
            <a:off x="717540" y="714047"/>
            <a:ext cx="932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3. Estimativa de falantes de espanhol e português para algumas cidades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F1C1861D-C955-8EB0-CC27-532C0EE1E857}"/>
              </a:ext>
            </a:extLst>
          </p:cNvPr>
          <p:cNvCxnSpPr>
            <a:cxnSpLocks/>
          </p:cNvCxnSpPr>
          <p:nvPr/>
        </p:nvCxnSpPr>
        <p:spPr>
          <a:xfrm flipV="1">
            <a:off x="3413760" y="3825741"/>
            <a:ext cx="2255804" cy="1010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2EEA3FD-E863-8664-0AD1-689791E0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40" r="74432" b="14916"/>
          <a:stretch/>
        </p:blipFill>
        <p:spPr>
          <a:xfrm>
            <a:off x="5819144" y="2621122"/>
            <a:ext cx="5432412" cy="2911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884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27BE-FA61-0F86-AD37-DC553ABC3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9F68DE2-EFDE-B0C3-1493-853E405D7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0" t="-7128" r="14930" b="7128"/>
          <a:stretch/>
        </p:blipFill>
        <p:spPr>
          <a:xfrm>
            <a:off x="162560" y="1042784"/>
            <a:ext cx="10676545" cy="5565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7C001-DC01-9288-43B0-1C21E5592620}"/>
              </a:ext>
            </a:extLst>
          </p:cNvPr>
          <p:cNvSpPr txBox="1">
            <a:spLocks/>
          </p:cNvSpPr>
          <p:nvPr/>
        </p:nvSpPr>
        <p:spPr>
          <a:xfrm>
            <a:off x="705266" y="-214175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Executar Consultas com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79A27D-C7E0-E17A-0B8E-A0E390E3D6A4}"/>
              </a:ext>
            </a:extLst>
          </p:cNvPr>
          <p:cNvSpPr txBox="1"/>
          <p:nvPr/>
        </p:nvSpPr>
        <p:spPr>
          <a:xfrm>
            <a:off x="717540" y="714047"/>
            <a:ext cx="997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4. Crie um SQL para fazer de Boise sempre a cidade mais populosa do mundo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57B90F8C-EE4E-73D9-06DB-7DE89DF2F01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649183" y="4064000"/>
            <a:ext cx="1195327" cy="441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3714450-C4BF-F2D8-2715-89EC60A3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7" t="33005" r="41917" b="45729"/>
          <a:stretch/>
        </p:blipFill>
        <p:spPr>
          <a:xfrm>
            <a:off x="3251200" y="4505077"/>
            <a:ext cx="7186619" cy="210362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340B86-B981-10C0-7DDA-75EF042CFA6B}"/>
              </a:ext>
            </a:extLst>
          </p:cNvPr>
          <p:cNvSpPr txBox="1"/>
          <p:nvPr/>
        </p:nvSpPr>
        <p:spPr>
          <a:xfrm>
            <a:off x="5853532" y="614395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429FD4"/>
                </a:solidFill>
              </a:rPr>
              <a:t>Commit</a:t>
            </a:r>
            <a:r>
              <a:rPr lang="pt-BR" dirty="0">
                <a:solidFill>
                  <a:srgbClr val="429FD4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1729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6F0EAC-469C-E256-2D21-2DC7A8303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A35C-92CF-0554-E905-C0358339EFB6}"/>
              </a:ext>
            </a:extLst>
          </p:cNvPr>
          <p:cNvSpPr txBox="1">
            <a:spLocks/>
          </p:cNvSpPr>
          <p:nvPr/>
        </p:nvSpPr>
        <p:spPr>
          <a:xfrm>
            <a:off x="615240" y="-651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Usando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058895-35AF-B1D1-117D-7422457BED03}"/>
              </a:ext>
            </a:extLst>
          </p:cNvPr>
          <p:cNvSpPr/>
          <p:nvPr/>
        </p:nvSpPr>
        <p:spPr>
          <a:xfrm>
            <a:off x="6381437" y="2558264"/>
            <a:ext cx="4069731" cy="3250173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D4E44C-DC8D-0AB6-F7E5-06CD7B0D225A}"/>
              </a:ext>
            </a:extLst>
          </p:cNvPr>
          <p:cNvSpPr/>
          <p:nvPr/>
        </p:nvSpPr>
        <p:spPr>
          <a:xfrm>
            <a:off x="5970757" y="1901190"/>
            <a:ext cx="5309797" cy="4317919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ORACLE CLOUD INFRASTRUCTURE (São Paulo)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457764-FD87-4CC2-9C03-DFA18B15BEB7}"/>
              </a:ext>
            </a:extLst>
          </p:cNvPr>
          <p:cNvSpPr/>
          <p:nvPr/>
        </p:nvSpPr>
        <p:spPr>
          <a:xfrm>
            <a:off x="6627845" y="2288393"/>
            <a:ext cx="2426523" cy="3707778"/>
          </a:xfrm>
          <a:prstGeom prst="rect">
            <a:avLst/>
          </a:prstGeom>
          <a:noFill/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Domínio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de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Disponibilidade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1 (AD1)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10C66-9163-273E-0008-42EDA5759BC8}"/>
              </a:ext>
            </a:extLst>
          </p:cNvPr>
          <p:cNvSpPr/>
          <p:nvPr/>
        </p:nvSpPr>
        <p:spPr>
          <a:xfrm>
            <a:off x="6904391" y="2739180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Publica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922815-08C2-2895-DD94-F1993F75DB24}"/>
              </a:ext>
            </a:extLst>
          </p:cNvPr>
          <p:cNvSpPr txBox="1"/>
          <p:nvPr/>
        </p:nvSpPr>
        <p:spPr>
          <a:xfrm>
            <a:off x="7717531" y="2798319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Webserver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296067-5D29-E1F3-134D-E37CE9998313}"/>
              </a:ext>
            </a:extLst>
          </p:cNvPr>
          <p:cNvSpPr/>
          <p:nvPr/>
        </p:nvSpPr>
        <p:spPr>
          <a:xfrm>
            <a:off x="10040070" y="5885517"/>
            <a:ext cx="84182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Virtual Cloud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Network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069D969-9BFD-B354-9EF9-BEC1870E70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0624" y="5409382"/>
            <a:ext cx="496952" cy="4969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1B5EAC-6824-48AB-A0C9-40C276DD8BB1}"/>
              </a:ext>
            </a:extLst>
          </p:cNvPr>
          <p:cNvSpPr/>
          <p:nvPr/>
        </p:nvSpPr>
        <p:spPr>
          <a:xfrm>
            <a:off x="7444794" y="3607924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Compute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VM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26F2452-F896-A6CD-C62A-FCF91AC888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1242" y="3139189"/>
            <a:ext cx="496952" cy="4969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7490A88-8DDF-F851-BA42-D0D441DB79C9}"/>
              </a:ext>
            </a:extLst>
          </p:cNvPr>
          <p:cNvSpPr/>
          <p:nvPr/>
        </p:nvSpPr>
        <p:spPr>
          <a:xfrm>
            <a:off x="6055331" y="3761540"/>
            <a:ext cx="705553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Internet Gateway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3FD11648-1A0A-383A-B237-F5C0F29922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0893" y="3310913"/>
            <a:ext cx="496952" cy="4969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4CA9690-3FEE-46B4-DC5F-4B7E377A57DD}"/>
              </a:ext>
            </a:extLst>
          </p:cNvPr>
          <p:cNvSpPr/>
          <p:nvPr/>
        </p:nvSpPr>
        <p:spPr>
          <a:xfrm>
            <a:off x="9273454" y="3000991"/>
            <a:ext cx="1037714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Identity &amp; Access Management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925DE92-C806-1685-5AB9-E91DDC1140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4953" y="2552126"/>
            <a:ext cx="496952" cy="49695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3D3903-E80B-E475-DC4D-AA8EF8C1EF55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114141" y="3002233"/>
            <a:ext cx="0" cy="377165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9FC8451-83F3-EE05-9AC0-CED71E233A00}"/>
              </a:ext>
            </a:extLst>
          </p:cNvPr>
          <p:cNvSpPr/>
          <p:nvPr/>
        </p:nvSpPr>
        <p:spPr>
          <a:xfrm>
            <a:off x="4612439" y="2639570"/>
            <a:ext cx="1003403" cy="362663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 </a:t>
            </a:r>
            <a:r>
              <a:rPr lang="en-US" sz="1200" b="1" dirty="0" err="1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Cliente</a:t>
            </a: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/ Workbench</a:t>
            </a:r>
          </a:p>
        </p:txBody>
      </p:sp>
      <p:pic>
        <p:nvPicPr>
          <p:cNvPr id="7" name="Gráfico 6" descr="Laptop estrutura de tópicos">
            <a:extLst>
              <a:ext uri="{FF2B5EF4-FFF2-40B4-BE49-F238E27FC236}">
                <a16:creationId xmlns:a16="http://schemas.microsoft.com/office/drawing/2014/main" id="{02FEACFC-17D9-16D0-75C6-02456D9832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4757" y="1906501"/>
            <a:ext cx="914400" cy="914400"/>
          </a:xfrm>
          <a:prstGeom prst="rect">
            <a:avLst/>
          </a:prstGeom>
        </p:spPr>
      </p:pic>
      <p:cxnSp>
        <p:nvCxnSpPr>
          <p:cNvPr id="10" name="Straight Connector 44">
            <a:extLst>
              <a:ext uri="{FF2B5EF4-FFF2-40B4-BE49-F238E27FC236}">
                <a16:creationId xmlns:a16="http://schemas.microsoft.com/office/drawing/2014/main" id="{EF124BA2-0B8A-9749-3E00-71F62FA5A5FC}"/>
              </a:ext>
            </a:extLst>
          </p:cNvPr>
          <p:cNvCxnSpPr>
            <a:cxnSpLocks/>
          </p:cNvCxnSpPr>
          <p:nvPr/>
        </p:nvCxnSpPr>
        <p:spPr>
          <a:xfrm>
            <a:off x="5517441" y="3618036"/>
            <a:ext cx="1853250" cy="27647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16" name="Gráfico 15" descr="Desbloquear estrutura de tópicos">
            <a:extLst>
              <a:ext uri="{FF2B5EF4-FFF2-40B4-BE49-F238E27FC236}">
                <a16:creationId xmlns:a16="http://schemas.microsoft.com/office/drawing/2014/main" id="{868C4716-8A58-4CFB-3190-D58726D459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02274" y="3478183"/>
            <a:ext cx="504461" cy="504461"/>
          </a:xfrm>
          <a:prstGeom prst="rect">
            <a:avLst/>
          </a:prstGeom>
        </p:spPr>
      </p:pic>
      <p:sp>
        <p:nvSpPr>
          <p:cNvPr id="18" name="Rectangle 46">
            <a:extLst>
              <a:ext uri="{FF2B5EF4-FFF2-40B4-BE49-F238E27FC236}">
                <a16:creationId xmlns:a16="http://schemas.microsoft.com/office/drawing/2014/main" id="{E037196B-E3B6-2BC4-4912-5775FD0AB5D5}"/>
              </a:ext>
            </a:extLst>
          </p:cNvPr>
          <p:cNvSpPr/>
          <p:nvPr/>
        </p:nvSpPr>
        <p:spPr>
          <a:xfrm>
            <a:off x="4632702" y="3992581"/>
            <a:ext cx="1003403" cy="247247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19A8CF20-DAAC-8B64-C4E0-E61D90F8F0C3}"/>
              </a:ext>
            </a:extLst>
          </p:cNvPr>
          <p:cNvSpPr/>
          <p:nvPr/>
        </p:nvSpPr>
        <p:spPr>
          <a:xfrm>
            <a:off x="6929671" y="4293215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900" kern="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Privada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744A9E74-AC74-0841-9FD8-FA2F5810AFA8}"/>
              </a:ext>
            </a:extLst>
          </p:cNvPr>
          <p:cNvSpPr txBox="1"/>
          <p:nvPr/>
        </p:nvSpPr>
        <p:spPr>
          <a:xfrm>
            <a:off x="7742811" y="4352354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Database</a:t>
            </a:r>
          </a:p>
        </p:txBody>
      </p:sp>
      <p:sp>
        <p:nvSpPr>
          <p:cNvPr id="22" name="Rectangle 36">
            <a:extLst>
              <a:ext uri="{FF2B5EF4-FFF2-40B4-BE49-F238E27FC236}">
                <a16:creationId xmlns:a16="http://schemas.microsoft.com/office/drawing/2014/main" id="{6F95D515-F39C-F095-51B7-6D3DAC877CB5}"/>
              </a:ext>
            </a:extLst>
          </p:cNvPr>
          <p:cNvSpPr/>
          <p:nvPr/>
        </p:nvSpPr>
        <p:spPr>
          <a:xfrm>
            <a:off x="7504397" y="5240692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MySQL DB System</a:t>
            </a:r>
          </a:p>
        </p:txBody>
      </p: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4C6328BE-53F1-C6A4-5D12-21880E4EA190}"/>
              </a:ext>
            </a:extLst>
          </p:cNvPr>
          <p:cNvCxnSpPr>
            <a:cxnSpLocks/>
          </p:cNvCxnSpPr>
          <p:nvPr/>
        </p:nvCxnSpPr>
        <p:spPr>
          <a:xfrm>
            <a:off x="7797384" y="3982644"/>
            <a:ext cx="0" cy="568380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27" name="Gráfico 26" descr="Hierarquia estrutura de tópicos">
            <a:extLst>
              <a:ext uri="{FF2B5EF4-FFF2-40B4-BE49-F238E27FC236}">
                <a16:creationId xmlns:a16="http://schemas.microsoft.com/office/drawing/2014/main" id="{86DE5321-B826-7CB5-BC7E-F68C1E4D2E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25894" y="4597275"/>
            <a:ext cx="761544" cy="69917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C86A3CB-F43D-9C78-098D-5DECC979B538}"/>
              </a:ext>
            </a:extLst>
          </p:cNvPr>
          <p:cNvSpPr/>
          <p:nvPr/>
        </p:nvSpPr>
        <p:spPr>
          <a:xfrm>
            <a:off x="7358940" y="4985897"/>
            <a:ext cx="373822" cy="258405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07FA04-04EB-CB16-7650-295F44F81F86}"/>
              </a:ext>
            </a:extLst>
          </p:cNvPr>
          <p:cNvSpPr txBox="1">
            <a:spLocks/>
          </p:cNvSpPr>
          <p:nvPr/>
        </p:nvSpPr>
        <p:spPr>
          <a:xfrm>
            <a:off x="594185" y="3449120"/>
            <a:ext cx="352645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Rede Virtual na Nuvem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Sistema de DB MySQL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Instância de Computação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B2CB2A-CBD5-3724-DA56-D0145A3FC1E3}"/>
              </a:ext>
            </a:extLst>
          </p:cNvPr>
          <p:cNvSpPr txBox="1"/>
          <p:nvPr/>
        </p:nvSpPr>
        <p:spPr>
          <a:xfrm>
            <a:off x="497840" y="1019345"/>
            <a:ext cx="9536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As três instâncias MySQL são distribuídas em domínios de falha diferentes dentro de uma </a:t>
            </a:r>
          </a:p>
          <a:p>
            <a:r>
              <a:rPr lang="pt-BR" sz="2000" dirty="0">
                <a:solidFill>
                  <a:schemeClr val="bg1"/>
                </a:solidFill>
              </a:rPr>
              <a:t>única região de disponibilidade.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84AF90-419B-3B3A-C00E-0846B9268223}"/>
              </a:ext>
            </a:extLst>
          </p:cNvPr>
          <p:cNvSpPr txBox="1"/>
          <p:nvPr/>
        </p:nvSpPr>
        <p:spPr>
          <a:xfrm>
            <a:off x="437575" y="6265968"/>
            <a:ext cx="115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https://docs.oracle.com/pt-br/iaas/mysql-database/doc/overview-high-availability.html</a:t>
            </a:r>
          </a:p>
        </p:txBody>
      </p:sp>
    </p:spTree>
    <p:extLst>
      <p:ext uri="{BB962C8B-B14F-4D97-AF65-F5344CB8AC3E}">
        <p14:creationId xmlns:p14="http://schemas.microsoft.com/office/powerpoint/2010/main" val="4157965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82ED-CA9D-10C3-A793-77973902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B476FD1B-CB4F-2030-28AF-517BA80E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2076673"/>
            <a:ext cx="11340546" cy="414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47EC6-0F0B-EB35-574B-C91B614CFFF2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EF3847-4275-2EF9-27DC-512A3091423E}"/>
              </a:ext>
            </a:extLst>
          </p:cNvPr>
          <p:cNvSpPr txBox="1"/>
          <p:nvPr/>
        </p:nvSpPr>
        <p:spPr>
          <a:xfrm>
            <a:off x="768096" y="1397637"/>
            <a:ext cx="930046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 &gt; Sistema de banco de dados &gt; detalhes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77E02C0-46EA-BBE8-8C39-346F3AB545FC}"/>
              </a:ext>
            </a:extLst>
          </p:cNvPr>
          <p:cNvSpPr/>
          <p:nvPr/>
        </p:nvSpPr>
        <p:spPr>
          <a:xfrm>
            <a:off x="5955853" y="4147297"/>
            <a:ext cx="1298387" cy="54864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493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7FEF3-B045-624F-B8E5-62DD0C35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192FD2C-378A-DA1B-EF9F-A88B21362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76" y="2209415"/>
            <a:ext cx="7832406" cy="3863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8F0B1-753D-4F0F-81AA-52359BE2133F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69CEC4-C262-907E-31D5-E05BABA711BA}"/>
              </a:ext>
            </a:extLst>
          </p:cNvPr>
          <p:cNvSpPr/>
          <p:nvPr/>
        </p:nvSpPr>
        <p:spPr>
          <a:xfrm>
            <a:off x="7125270" y="4019700"/>
            <a:ext cx="2928112" cy="1233723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CD29789-084E-6CBA-9189-FA17002CE078}"/>
              </a:ext>
            </a:extLst>
          </p:cNvPr>
          <p:cNvSpPr/>
          <p:nvPr/>
        </p:nvSpPr>
        <p:spPr>
          <a:xfrm>
            <a:off x="1859218" y="4463841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943124-A3D5-A379-D9AD-0701A3F4CD01}"/>
              </a:ext>
            </a:extLst>
          </p:cNvPr>
          <p:cNvSpPr txBox="1"/>
          <p:nvPr/>
        </p:nvSpPr>
        <p:spPr>
          <a:xfrm>
            <a:off x="944880" y="1483611"/>
            <a:ext cx="5410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Aplicar o </a:t>
            </a:r>
            <a:r>
              <a:rPr lang="pt-BR" sz="2000" dirty="0" err="1">
                <a:solidFill>
                  <a:schemeClr val="bg1"/>
                </a:solidFill>
              </a:rPr>
              <a:t>Switchover</a:t>
            </a:r>
            <a:r>
              <a:rPr lang="pt-BR" sz="2000" dirty="0">
                <a:solidFill>
                  <a:schemeClr val="bg1"/>
                </a:solidFill>
              </a:rPr>
              <a:t> do domínio de falha 3 para 1.</a:t>
            </a:r>
          </a:p>
        </p:txBody>
      </p:sp>
    </p:spTree>
    <p:extLst>
      <p:ext uri="{BB962C8B-B14F-4D97-AF65-F5344CB8AC3E}">
        <p14:creationId xmlns:p14="http://schemas.microsoft.com/office/powerpoint/2010/main" val="132385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23B1-252A-0A3C-0E43-8A40D187B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2773E74-A5AD-2DCF-FA18-3812942E2CAF}"/>
              </a:ext>
            </a:extLst>
          </p:cNvPr>
          <p:cNvSpPr txBox="1">
            <a:spLocks/>
          </p:cNvSpPr>
          <p:nvPr/>
        </p:nvSpPr>
        <p:spPr>
          <a:xfrm>
            <a:off x="625297" y="9899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Agenda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9391AC99-D4C4-284D-B635-A306B0B297A2}"/>
              </a:ext>
            </a:extLst>
          </p:cNvPr>
          <p:cNvGrpSpPr/>
          <p:nvPr/>
        </p:nvGrpSpPr>
        <p:grpSpPr>
          <a:xfrm>
            <a:off x="1176628" y="1924093"/>
            <a:ext cx="7865772" cy="523220"/>
            <a:chOff x="2186329" y="1981199"/>
            <a:chExt cx="7865772" cy="523220"/>
          </a:xfrm>
        </p:grpSpPr>
        <p:sp>
          <p:nvSpPr>
            <p:cNvPr id="34" name="Pentagon 4">
              <a:extLst>
                <a:ext uri="{FF2B5EF4-FFF2-40B4-BE49-F238E27FC236}">
                  <a16:creationId xmlns:a16="http://schemas.microsoft.com/office/drawing/2014/main" id="{88AB803B-77F5-4E38-1D57-AA431DAF0FC5}"/>
                </a:ext>
              </a:extLst>
            </p:cNvPr>
            <p:cNvSpPr/>
            <p:nvPr/>
          </p:nvSpPr>
          <p:spPr>
            <a:xfrm>
              <a:off x="2186329" y="2082789"/>
              <a:ext cx="457200" cy="320040"/>
            </a:xfrm>
            <a:prstGeom prst="homePlat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1</a:t>
              </a: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1E98700B-E38E-C4B4-F313-81D3F1C096F3}"/>
                </a:ext>
              </a:extLst>
            </p:cNvPr>
            <p:cNvSpPr txBox="1"/>
            <p:nvPr/>
          </p:nvSpPr>
          <p:spPr>
            <a:xfrm>
              <a:off x="2999655" y="1981199"/>
              <a:ext cx="705244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Provisionar Sistema de Banco de Dados MySQL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sp>
        <p:nvSpPr>
          <p:cNvPr id="38" name="TextBox 18">
            <a:extLst>
              <a:ext uri="{FF2B5EF4-FFF2-40B4-BE49-F238E27FC236}">
                <a16:creationId xmlns:a16="http://schemas.microsoft.com/office/drawing/2014/main" id="{4C958B94-60E9-DEA9-B105-DCCF8908F179}"/>
              </a:ext>
            </a:extLst>
          </p:cNvPr>
          <p:cNvSpPr txBox="1"/>
          <p:nvPr/>
        </p:nvSpPr>
        <p:spPr>
          <a:xfrm>
            <a:off x="1989955" y="2472964"/>
            <a:ext cx="76112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pt-BR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Conectar-se ao Sistema de Banco de Dados MySQL</a:t>
            </a:r>
            <a:endParaRPr lang="en-US" sz="28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39" name="Group 25">
            <a:extLst>
              <a:ext uri="{FF2B5EF4-FFF2-40B4-BE49-F238E27FC236}">
                <a16:creationId xmlns:a16="http://schemas.microsoft.com/office/drawing/2014/main" id="{FE046145-7354-422B-564D-8195A8CBB5D0}"/>
              </a:ext>
            </a:extLst>
          </p:cNvPr>
          <p:cNvGrpSpPr/>
          <p:nvPr/>
        </p:nvGrpSpPr>
        <p:grpSpPr>
          <a:xfrm>
            <a:off x="1189684" y="3112847"/>
            <a:ext cx="6981499" cy="523220"/>
            <a:chOff x="2199385" y="2763670"/>
            <a:chExt cx="6981499" cy="523220"/>
          </a:xfrm>
        </p:grpSpPr>
        <p:sp>
          <p:nvSpPr>
            <p:cNvPr id="40" name="Pentagon 6">
              <a:extLst>
                <a:ext uri="{FF2B5EF4-FFF2-40B4-BE49-F238E27FC236}">
                  <a16:creationId xmlns:a16="http://schemas.microsoft.com/office/drawing/2014/main" id="{041C5CFC-AF35-51DD-AFED-DB33EA473FB4}"/>
                </a:ext>
              </a:extLst>
            </p:cNvPr>
            <p:cNvSpPr/>
            <p:nvPr/>
          </p:nvSpPr>
          <p:spPr>
            <a:xfrm>
              <a:off x="2199385" y="2865261"/>
              <a:ext cx="457200" cy="320040"/>
            </a:xfrm>
            <a:prstGeom prst="homePlat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3</a:t>
              </a:r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3D037A0E-D7E3-90D8-8E86-14F308A97227}"/>
                </a:ext>
              </a:extLst>
            </p:cNvPr>
            <p:cNvSpPr txBox="1"/>
            <p:nvPr/>
          </p:nvSpPr>
          <p:spPr>
            <a:xfrm>
              <a:off x="2999656" y="2763670"/>
              <a:ext cx="6181228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Importar Dados Usando </a:t>
              </a:r>
              <a:r>
                <a:rPr lang="pt-BR" sz="2800" dirty="0" err="1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MySQLShell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42" name="Group 26">
            <a:extLst>
              <a:ext uri="{FF2B5EF4-FFF2-40B4-BE49-F238E27FC236}">
                <a16:creationId xmlns:a16="http://schemas.microsoft.com/office/drawing/2014/main" id="{98EB0D9C-4BF6-7C4F-DB9B-5D29513403EF}"/>
              </a:ext>
            </a:extLst>
          </p:cNvPr>
          <p:cNvGrpSpPr/>
          <p:nvPr/>
        </p:nvGrpSpPr>
        <p:grpSpPr>
          <a:xfrm>
            <a:off x="1189684" y="3695848"/>
            <a:ext cx="6201891" cy="523220"/>
            <a:chOff x="2199385" y="3131206"/>
            <a:chExt cx="6201891" cy="523220"/>
          </a:xfrm>
        </p:grpSpPr>
        <p:sp>
          <p:nvSpPr>
            <p:cNvPr id="43" name="Pentagon 7">
              <a:extLst>
                <a:ext uri="{FF2B5EF4-FFF2-40B4-BE49-F238E27FC236}">
                  <a16:creationId xmlns:a16="http://schemas.microsoft.com/office/drawing/2014/main" id="{1071BD1B-3953-DA5E-218D-42D598D5673E}"/>
                </a:ext>
              </a:extLst>
            </p:cNvPr>
            <p:cNvSpPr/>
            <p:nvPr/>
          </p:nvSpPr>
          <p:spPr>
            <a:xfrm>
              <a:off x="2199385" y="3232796"/>
              <a:ext cx="457200" cy="320040"/>
            </a:xfrm>
            <a:prstGeom prst="homePlat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4</a:t>
              </a:r>
            </a:p>
          </p:txBody>
        </p:sp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B9893806-5EF7-4FA4-4051-E312B63D9FE8}"/>
                </a:ext>
              </a:extLst>
            </p:cNvPr>
            <p:cNvSpPr txBox="1"/>
            <p:nvPr/>
          </p:nvSpPr>
          <p:spPr>
            <a:xfrm>
              <a:off x="2999656" y="3131206"/>
              <a:ext cx="540162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Executar Consultas com Workbench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grpSp>
        <p:nvGrpSpPr>
          <p:cNvPr id="45" name="Group 27">
            <a:extLst>
              <a:ext uri="{FF2B5EF4-FFF2-40B4-BE49-F238E27FC236}">
                <a16:creationId xmlns:a16="http://schemas.microsoft.com/office/drawing/2014/main" id="{9B23F6D7-37C2-8E57-6AA7-165B1D7B5743}"/>
              </a:ext>
            </a:extLst>
          </p:cNvPr>
          <p:cNvGrpSpPr/>
          <p:nvPr/>
        </p:nvGrpSpPr>
        <p:grpSpPr>
          <a:xfrm>
            <a:off x="1189684" y="4264447"/>
            <a:ext cx="9812632" cy="523220"/>
            <a:chOff x="2199385" y="3448567"/>
            <a:chExt cx="9812632" cy="523220"/>
          </a:xfrm>
        </p:grpSpPr>
        <p:sp>
          <p:nvSpPr>
            <p:cNvPr id="46" name="Pentagon 14">
              <a:extLst>
                <a:ext uri="{FF2B5EF4-FFF2-40B4-BE49-F238E27FC236}">
                  <a16:creationId xmlns:a16="http://schemas.microsoft.com/office/drawing/2014/main" id="{62A78FE8-0CD0-DEB6-781E-61E3105EB15B}"/>
                </a:ext>
              </a:extLst>
            </p:cNvPr>
            <p:cNvSpPr/>
            <p:nvPr/>
          </p:nvSpPr>
          <p:spPr>
            <a:xfrm>
              <a:off x="2199385" y="3574472"/>
              <a:ext cx="457200" cy="320040"/>
            </a:xfrm>
            <a:prstGeom prst="homePlat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pt-BR" b="1" kern="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5</a:t>
              </a:r>
              <a:endParaRPr lang="en-US" b="1" kern="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F36A0588-7C54-A5D9-72D5-EB5E9D59C332}"/>
                </a:ext>
              </a:extLst>
            </p:cNvPr>
            <p:cNvSpPr txBox="1"/>
            <p:nvPr/>
          </p:nvSpPr>
          <p:spPr>
            <a:xfrm>
              <a:off x="2999656" y="3448567"/>
              <a:ext cx="901236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defRPr/>
              </a:pPr>
              <a:r>
                <a:rPr lang="pt-BR" sz="2800" dirty="0">
                  <a:solidFill>
                    <a:prstClr val="white"/>
                  </a:solidFill>
                  <a:latin typeface="Oracle Sans Tab" panose="020B0503020204020204" pitchFamily="34" charset="0"/>
                  <a:cs typeface="Oracle Sans Tab" panose="020B0503020204020204" pitchFamily="34" charset="0"/>
                </a:rPr>
                <a:t>Backup da Réplica do BD Usando o Workbench</a:t>
              </a:r>
              <a:endParaRPr lang="en-US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endParaRPr>
            </a:p>
          </p:txBody>
        </p:sp>
      </p:grpSp>
      <p:sp>
        <p:nvSpPr>
          <p:cNvPr id="48" name="TextBox 17">
            <a:extLst>
              <a:ext uri="{FF2B5EF4-FFF2-40B4-BE49-F238E27FC236}">
                <a16:creationId xmlns:a16="http://schemas.microsoft.com/office/drawing/2014/main" id="{0797A7A9-4378-2194-7FE6-5E379E331456}"/>
              </a:ext>
            </a:extLst>
          </p:cNvPr>
          <p:cNvSpPr txBox="1"/>
          <p:nvPr/>
        </p:nvSpPr>
        <p:spPr>
          <a:xfrm>
            <a:off x="782078" y="1117058"/>
            <a:ext cx="76061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pt-BR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Configurar um ambiente na Oracle Cloud</a:t>
            </a:r>
            <a:endParaRPr lang="en-US" sz="28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49" name="Pentagon 14">
            <a:extLst>
              <a:ext uri="{FF2B5EF4-FFF2-40B4-BE49-F238E27FC236}">
                <a16:creationId xmlns:a16="http://schemas.microsoft.com/office/drawing/2014/main" id="{98045BB2-B9C6-9333-6B26-24CAE7FAC0E8}"/>
              </a:ext>
            </a:extLst>
          </p:cNvPr>
          <p:cNvSpPr/>
          <p:nvPr/>
        </p:nvSpPr>
        <p:spPr>
          <a:xfrm>
            <a:off x="1189684" y="5008944"/>
            <a:ext cx="457200" cy="320040"/>
          </a:xfrm>
          <a:prstGeom prst="homePlate">
            <a:avLst/>
          </a:prstGeom>
          <a:solidFill>
            <a:srgbClr val="0000FF"/>
          </a:solidFill>
          <a:ln w="190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pt-BR" b="1" kern="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6</a:t>
            </a:r>
            <a:endParaRPr lang="en-US" b="1" kern="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0D973370-5E88-2C9A-E95B-D93B380373B2}"/>
              </a:ext>
            </a:extLst>
          </p:cNvPr>
          <p:cNvSpPr txBox="1"/>
          <p:nvPr/>
        </p:nvSpPr>
        <p:spPr>
          <a:xfrm>
            <a:off x="1989954" y="4914211"/>
            <a:ext cx="97105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pt-BR" sz="28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  <a:endParaRPr lang="en-US" sz="28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1" name="Pentagon 4">
            <a:extLst>
              <a:ext uri="{FF2B5EF4-FFF2-40B4-BE49-F238E27FC236}">
                <a16:creationId xmlns:a16="http://schemas.microsoft.com/office/drawing/2014/main" id="{9B090886-9EA0-FE8A-6AB9-0BAA1971247A}"/>
              </a:ext>
            </a:extLst>
          </p:cNvPr>
          <p:cNvSpPr/>
          <p:nvPr/>
        </p:nvSpPr>
        <p:spPr>
          <a:xfrm>
            <a:off x="1189684" y="2607667"/>
            <a:ext cx="457200" cy="320040"/>
          </a:xfrm>
          <a:prstGeom prst="homePlate">
            <a:avLst/>
          </a:prstGeom>
          <a:solidFill>
            <a:srgbClr val="0000FF"/>
          </a:solidFill>
          <a:ln w="1905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b="1" kern="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9907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03126-763C-4692-7C63-CF085C7E7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9AC7CBB-6AB1-8E94-41D8-FA74ADB65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025961"/>
            <a:ext cx="10637520" cy="4501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21C12-6FD5-231A-BFEB-72198DA08A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037ACDD-1A2E-0776-2616-8E02A93BDCA1}"/>
              </a:ext>
            </a:extLst>
          </p:cNvPr>
          <p:cNvSpPr/>
          <p:nvPr/>
        </p:nvSpPr>
        <p:spPr>
          <a:xfrm>
            <a:off x="1056640" y="4730901"/>
            <a:ext cx="1778000" cy="81646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919E26-3484-3CB0-DA70-9B770CF6EE82}"/>
              </a:ext>
            </a:extLst>
          </p:cNvPr>
          <p:cNvSpPr txBox="1"/>
          <p:nvPr/>
        </p:nvSpPr>
        <p:spPr>
          <a:xfrm>
            <a:off x="944880" y="1483611"/>
            <a:ext cx="1606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Atualizando...</a:t>
            </a:r>
          </a:p>
        </p:txBody>
      </p:sp>
    </p:spTree>
    <p:extLst>
      <p:ext uri="{BB962C8B-B14F-4D97-AF65-F5344CB8AC3E}">
        <p14:creationId xmlns:p14="http://schemas.microsoft.com/office/powerpoint/2010/main" val="3970623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D33D-904F-89FC-EC88-9FCB098D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35A75EF7-2022-9666-9D75-559CC91A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0" y="2025961"/>
            <a:ext cx="10524890" cy="4020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0C6B8-C61C-CE9A-F3DA-47BF9D68F59B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1458A61-C07D-123D-321C-489F78AE1DB8}"/>
              </a:ext>
            </a:extLst>
          </p:cNvPr>
          <p:cNvSpPr/>
          <p:nvPr/>
        </p:nvSpPr>
        <p:spPr>
          <a:xfrm>
            <a:off x="7548880" y="4578501"/>
            <a:ext cx="1778000" cy="81646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BD091C-DC77-E564-3505-66D1A5BA7338}"/>
              </a:ext>
            </a:extLst>
          </p:cNvPr>
          <p:cNvSpPr txBox="1"/>
          <p:nvPr/>
        </p:nvSpPr>
        <p:spPr>
          <a:xfrm>
            <a:off x="944880" y="1483611"/>
            <a:ext cx="3064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Ativo! Mesmo IP 10.0.1.188</a:t>
            </a:r>
          </a:p>
        </p:txBody>
      </p:sp>
    </p:spTree>
    <p:extLst>
      <p:ext uri="{BB962C8B-B14F-4D97-AF65-F5344CB8AC3E}">
        <p14:creationId xmlns:p14="http://schemas.microsoft.com/office/powerpoint/2010/main" val="164434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5644-42DB-318A-CA65-2FD71E06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FD9AEBD-5DD2-B0AE-A636-0E658A24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24" y="1139258"/>
            <a:ext cx="8420830" cy="561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D5C3E-E54B-617B-F370-95A82D99DCCD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99B935-9551-DDAD-7A6D-55D56A584536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Conectando na Réplica com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768C5B0-402C-3227-D4A0-88645016DF4A}"/>
              </a:ext>
            </a:extLst>
          </p:cNvPr>
          <p:cNvSpPr/>
          <p:nvPr/>
        </p:nvSpPr>
        <p:spPr>
          <a:xfrm>
            <a:off x="4837237" y="3770666"/>
            <a:ext cx="1749552" cy="83312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381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C71F5-4B69-1D5F-596A-B41068C9D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4099CA8-4CFD-5B90-9466-9E15C985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7" y="1404399"/>
            <a:ext cx="10455546" cy="5105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FC725-D41F-C8B7-4216-FA5D59A86CF6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B33FEB-C278-C286-C811-056105DD4D45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Verificando a Réplica com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695916B-8996-34E5-7A65-22B488AAE926}"/>
              </a:ext>
            </a:extLst>
          </p:cNvPr>
          <p:cNvSpPr/>
          <p:nvPr/>
        </p:nvSpPr>
        <p:spPr>
          <a:xfrm>
            <a:off x="868227" y="3540760"/>
            <a:ext cx="1749552" cy="833120"/>
          </a:xfrm>
          <a:prstGeom prst="ellipse">
            <a:avLst/>
          </a:prstGeom>
          <a:noFill/>
          <a:ln w="28575">
            <a:solidFill>
              <a:srgbClr val="F8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6613CFB-6D9F-26E2-D0EE-6FC306E0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8" t="80364" r="45530"/>
          <a:stretch/>
        </p:blipFill>
        <p:spPr>
          <a:xfrm>
            <a:off x="6397686" y="3645283"/>
            <a:ext cx="4862707" cy="1942717"/>
          </a:xfrm>
          <a:prstGeom prst="rect">
            <a:avLst/>
          </a:prstGeom>
        </p:spPr>
      </p:pic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97E1E360-7BC8-856D-5764-51418E57572D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5339523" y="4905759"/>
            <a:ext cx="1347280" cy="7690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F0F83DB-29E6-3488-8FB9-429AC4AD5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02" y="2357119"/>
            <a:ext cx="7277671" cy="41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9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88849-5F8D-CF40-68BC-2441F3B1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933B-FE89-8763-963B-FEC38FA8C8FA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C713D4-C26A-1FFA-ACE0-5BFBFD538A62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Criando um backup manual da réplica MySQL usando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CF28DB6-BD1E-18E1-2951-86A683AA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" y="1185319"/>
            <a:ext cx="7826418" cy="535732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6C25F3C-130B-FF0B-03FD-15F198069543}"/>
              </a:ext>
            </a:extLst>
          </p:cNvPr>
          <p:cNvSpPr txBox="1"/>
          <p:nvPr/>
        </p:nvSpPr>
        <p:spPr>
          <a:xfrm>
            <a:off x="4263485" y="2580640"/>
            <a:ext cx="10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80000"/>
                </a:solidFill>
              </a:rPr>
              <a:t>PASSO 01</a:t>
            </a:r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D1A06D3-8771-3BFC-A96D-1CA968BFD2B8}"/>
              </a:ext>
            </a:extLst>
          </p:cNvPr>
          <p:cNvSpPr/>
          <p:nvPr/>
        </p:nvSpPr>
        <p:spPr>
          <a:xfrm rot="10800000">
            <a:off x="5402865" y="2949972"/>
            <a:ext cx="1958400" cy="34163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Alternativo 11">
            <a:extLst>
              <a:ext uri="{FF2B5EF4-FFF2-40B4-BE49-F238E27FC236}">
                <a16:creationId xmlns:a16="http://schemas.microsoft.com/office/drawing/2014/main" id="{1CD653D9-86A9-74AF-B57A-ECE99C89C4D5}"/>
              </a:ext>
            </a:extLst>
          </p:cNvPr>
          <p:cNvSpPr/>
          <p:nvPr/>
        </p:nvSpPr>
        <p:spPr>
          <a:xfrm>
            <a:off x="4053840" y="5765968"/>
            <a:ext cx="1879600" cy="45195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769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F437-72F4-FB8F-3AF4-E118283CD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9D99359-B23A-2673-338A-CBCEBF2F5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19" y="1332742"/>
            <a:ext cx="9675968" cy="5062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730D7-F4B9-DFC6-6100-70BF9A2F3C7C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5562AA-88EC-6D90-3F71-FBAFA7F2E847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Criando um backup manual da réplica MySQL usando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953EE6-ACE1-C493-B72A-4118EB778A7A}"/>
              </a:ext>
            </a:extLst>
          </p:cNvPr>
          <p:cNvSpPr txBox="1"/>
          <p:nvPr/>
        </p:nvSpPr>
        <p:spPr>
          <a:xfrm>
            <a:off x="2363565" y="2753360"/>
            <a:ext cx="10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80000"/>
                </a:solidFill>
              </a:rPr>
              <a:t>PASSO 02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8BC0EFA3-ABE3-E042-8B71-839F437861E2}"/>
              </a:ext>
            </a:extLst>
          </p:cNvPr>
          <p:cNvSpPr/>
          <p:nvPr/>
        </p:nvSpPr>
        <p:spPr>
          <a:xfrm>
            <a:off x="9503913" y="4766309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0ABBAAD-53B2-E26E-4FCC-17AF769B682D}"/>
              </a:ext>
            </a:extLst>
          </p:cNvPr>
          <p:cNvSpPr/>
          <p:nvPr/>
        </p:nvSpPr>
        <p:spPr>
          <a:xfrm>
            <a:off x="5153213" y="5525258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DCD52C4-99AA-153E-4674-80DD302C92B2}"/>
              </a:ext>
            </a:extLst>
          </p:cNvPr>
          <p:cNvSpPr/>
          <p:nvPr/>
        </p:nvSpPr>
        <p:spPr>
          <a:xfrm>
            <a:off x="9117833" y="5965189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175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843BF-53E4-D4FB-25A4-B90163FD6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585C8D9-6644-AE02-2BA9-BB3E97444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6" y="1334433"/>
            <a:ext cx="10145874" cy="5059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300D-2929-4CA9-CC29-984DEAEF61ED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12A4F3-7FA1-7F87-1927-70C1C6864CD8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Criando um backup manual da réplica MySQL usando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12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7BDB-D82F-FC87-CF4C-DD5B8614E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E3B1-B2C4-6CFD-B14B-79E7D00BA3C7}"/>
              </a:ext>
            </a:extLst>
          </p:cNvPr>
          <p:cNvSpPr txBox="1">
            <a:spLocks/>
          </p:cNvSpPr>
          <p:nvPr/>
        </p:nvSpPr>
        <p:spPr>
          <a:xfrm>
            <a:off x="768096" y="-186982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Backup da Réplica do BD Usando o Workbench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ECC3-5764-1438-82F3-C39AB45C162B}"/>
              </a:ext>
            </a:extLst>
          </p:cNvPr>
          <p:cNvSpPr txBox="1"/>
          <p:nvPr/>
        </p:nvSpPr>
        <p:spPr>
          <a:xfrm>
            <a:off x="768096" y="750400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Conferindo um backup manual da réplica MySQL usando Workbench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65D1A0B-1490-0104-B754-1B762BC5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5"/>
          <a:stretch/>
        </p:blipFill>
        <p:spPr>
          <a:xfrm>
            <a:off x="445069" y="1645765"/>
            <a:ext cx="4716212" cy="3566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6B13D44B-D9A4-99D8-3022-A6D41635F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005" r="7295" b="42734"/>
          <a:stretch/>
        </p:blipFill>
        <p:spPr>
          <a:xfrm>
            <a:off x="4723153" y="1544023"/>
            <a:ext cx="7255487" cy="41153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3436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47973-F84E-8643-78AD-F07E1E3E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FAC6-DBB6-175C-3E52-E0B50F905F2D}"/>
              </a:ext>
            </a:extLst>
          </p:cNvPr>
          <p:cNvSpPr txBox="1">
            <a:spLocks/>
          </p:cNvSpPr>
          <p:nvPr/>
        </p:nvSpPr>
        <p:spPr>
          <a:xfrm>
            <a:off x="768096" y="503898"/>
            <a:ext cx="1017422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</a:p>
          <a:p>
            <a:pPr>
              <a:defRPr/>
            </a:pP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42DC3BE-3958-2F25-0F05-3FE063F97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17"/>
          <a:stretch/>
        </p:blipFill>
        <p:spPr>
          <a:xfrm>
            <a:off x="921573" y="1803232"/>
            <a:ext cx="8483600" cy="48832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86711C7-4BE8-2DD5-66DB-B3FC1DA054B2}"/>
              </a:ext>
            </a:extLst>
          </p:cNvPr>
          <p:cNvSpPr txBox="1"/>
          <p:nvPr/>
        </p:nvSpPr>
        <p:spPr>
          <a:xfrm>
            <a:off x="768096" y="1397637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 &gt; Cluster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endParaRPr kumimoji="0" lang="pt-BR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6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0B279-B444-9819-A828-55595311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F253-66B4-F6CC-98C5-7AFCDE54428A}"/>
              </a:ext>
            </a:extLst>
          </p:cNvPr>
          <p:cNvSpPr txBox="1">
            <a:spLocks/>
          </p:cNvSpPr>
          <p:nvPr/>
        </p:nvSpPr>
        <p:spPr>
          <a:xfrm>
            <a:off x="768096" y="503898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</a:p>
          <a:p>
            <a:pPr>
              <a:defRPr/>
            </a:pPr>
            <a:endParaRPr lang="pt-BR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129330-DB69-80F8-B30C-063E79624DFB}"/>
              </a:ext>
            </a:extLst>
          </p:cNvPr>
          <p:cNvSpPr txBox="1"/>
          <p:nvPr/>
        </p:nvSpPr>
        <p:spPr>
          <a:xfrm>
            <a:off x="768096" y="1397637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 &gt; Cluster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endParaRPr kumimoji="0" lang="pt-BR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13E28D1-1EF6-DEF2-4748-518198C7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/>
          <a:stretch/>
        </p:blipFill>
        <p:spPr>
          <a:xfrm>
            <a:off x="446987" y="1788913"/>
            <a:ext cx="11298025" cy="47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59D4-E9F1-4609-95D7-B670F97971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A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rquitetura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pt-BR" sz="32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</a:t>
            </a: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egura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Oracle Cloud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6C9057-B2AB-4840-AA9B-276D9D8599D1}"/>
              </a:ext>
            </a:extLst>
          </p:cNvPr>
          <p:cNvSpPr/>
          <p:nvPr/>
        </p:nvSpPr>
        <p:spPr>
          <a:xfrm>
            <a:off x="6381437" y="2558264"/>
            <a:ext cx="4069731" cy="3250173"/>
          </a:xfrm>
          <a:prstGeom prst="rect">
            <a:avLst/>
          </a:prstGeom>
          <a:noFill/>
          <a:ln w="1905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3DF62F-09D8-4DBE-A11B-7894B3CAFDF6}"/>
              </a:ext>
            </a:extLst>
          </p:cNvPr>
          <p:cNvSpPr/>
          <p:nvPr/>
        </p:nvSpPr>
        <p:spPr>
          <a:xfrm>
            <a:off x="5970757" y="1901190"/>
            <a:ext cx="5309797" cy="4317919"/>
          </a:xfrm>
          <a:prstGeom prst="rect">
            <a:avLst/>
          </a:prstGeom>
          <a:noFill/>
          <a:ln w="1905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ORACLE CLOUD INFRASTRUCTURE (São Paulo)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030EAC-BFE0-49CA-865E-F27BC9569B3E}"/>
              </a:ext>
            </a:extLst>
          </p:cNvPr>
          <p:cNvSpPr/>
          <p:nvPr/>
        </p:nvSpPr>
        <p:spPr>
          <a:xfrm>
            <a:off x="6627845" y="2288393"/>
            <a:ext cx="2426523" cy="3707778"/>
          </a:xfrm>
          <a:prstGeom prst="rect">
            <a:avLst/>
          </a:prstGeom>
          <a:noFill/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Domínio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de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Disponibilidade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1 (AD1)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BB53FD-826B-43BE-AFF0-417F5CF85C81}"/>
              </a:ext>
            </a:extLst>
          </p:cNvPr>
          <p:cNvSpPr/>
          <p:nvPr/>
        </p:nvSpPr>
        <p:spPr>
          <a:xfrm>
            <a:off x="6904391" y="2739180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Publica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CBF630-E917-443B-8819-6B146850F197}"/>
              </a:ext>
            </a:extLst>
          </p:cNvPr>
          <p:cNvSpPr txBox="1"/>
          <p:nvPr/>
        </p:nvSpPr>
        <p:spPr>
          <a:xfrm>
            <a:off x="7717531" y="2798319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Webserver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3F8F8E-120D-4A8C-862F-C0145D7908CD}"/>
              </a:ext>
            </a:extLst>
          </p:cNvPr>
          <p:cNvSpPr/>
          <p:nvPr/>
        </p:nvSpPr>
        <p:spPr>
          <a:xfrm>
            <a:off x="10040070" y="5885517"/>
            <a:ext cx="84182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Virtual Cloud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Network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319818-D4F9-44EA-8CDD-79C094206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0624" y="5409382"/>
            <a:ext cx="496952" cy="4969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229E223-F98B-4C90-8557-B797AA514D82}"/>
              </a:ext>
            </a:extLst>
          </p:cNvPr>
          <p:cNvSpPr/>
          <p:nvPr/>
        </p:nvSpPr>
        <p:spPr>
          <a:xfrm>
            <a:off x="7444794" y="3607924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Compute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VM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1961322-5683-4688-A6C4-017D5789C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242" y="3139189"/>
            <a:ext cx="496952" cy="49695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07FA589-990D-4E89-95D6-3E5C265CF64D}"/>
              </a:ext>
            </a:extLst>
          </p:cNvPr>
          <p:cNvSpPr/>
          <p:nvPr/>
        </p:nvSpPr>
        <p:spPr>
          <a:xfrm>
            <a:off x="6055331" y="3761540"/>
            <a:ext cx="705553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Internet Gateway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447D98A-678F-4BE4-8C4D-CD8AC5DE4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0893" y="3310913"/>
            <a:ext cx="496952" cy="4969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BD1E820-8A77-48A0-8C25-8F09E03A5F65}"/>
              </a:ext>
            </a:extLst>
          </p:cNvPr>
          <p:cNvSpPr/>
          <p:nvPr/>
        </p:nvSpPr>
        <p:spPr>
          <a:xfrm>
            <a:off x="9273454" y="3000991"/>
            <a:ext cx="1037714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Identity &amp; Access Management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9B23DDC-0AAC-4900-88A2-3F28B8509A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4953" y="2552126"/>
            <a:ext cx="496952" cy="49695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70B41B-CCBE-494D-8695-594DDC30F7BF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5114141" y="3002233"/>
            <a:ext cx="0" cy="377165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6194D22-A6FA-432D-8C52-C7A055FFD95E}"/>
              </a:ext>
            </a:extLst>
          </p:cNvPr>
          <p:cNvSpPr/>
          <p:nvPr/>
        </p:nvSpPr>
        <p:spPr>
          <a:xfrm>
            <a:off x="4612439" y="2639570"/>
            <a:ext cx="1003403" cy="362663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 </a:t>
            </a:r>
            <a:r>
              <a:rPr lang="en-US" sz="1200" b="1" dirty="0" err="1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Cliente</a:t>
            </a: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/ Workbench</a:t>
            </a:r>
          </a:p>
        </p:txBody>
      </p:sp>
      <p:pic>
        <p:nvPicPr>
          <p:cNvPr id="7" name="Gráfico 6" descr="Laptop estrutura de tópicos">
            <a:extLst>
              <a:ext uri="{FF2B5EF4-FFF2-40B4-BE49-F238E27FC236}">
                <a16:creationId xmlns:a16="http://schemas.microsoft.com/office/drawing/2014/main" id="{09979A0F-ADD9-F78D-8A54-5F659A113E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4757" y="1906501"/>
            <a:ext cx="914400" cy="914400"/>
          </a:xfrm>
          <a:prstGeom prst="rect">
            <a:avLst/>
          </a:prstGeom>
        </p:spPr>
      </p:pic>
      <p:cxnSp>
        <p:nvCxnSpPr>
          <p:cNvPr id="10" name="Straight Connector 44">
            <a:extLst>
              <a:ext uri="{FF2B5EF4-FFF2-40B4-BE49-F238E27FC236}">
                <a16:creationId xmlns:a16="http://schemas.microsoft.com/office/drawing/2014/main" id="{2C000079-5F0F-B9CB-0793-DB8CE5A4AA73}"/>
              </a:ext>
            </a:extLst>
          </p:cNvPr>
          <p:cNvCxnSpPr>
            <a:cxnSpLocks/>
          </p:cNvCxnSpPr>
          <p:nvPr/>
        </p:nvCxnSpPr>
        <p:spPr>
          <a:xfrm>
            <a:off x="5517441" y="3618036"/>
            <a:ext cx="1853250" cy="27647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16" name="Gráfico 15" descr="Desbloquear estrutura de tópicos">
            <a:extLst>
              <a:ext uri="{FF2B5EF4-FFF2-40B4-BE49-F238E27FC236}">
                <a16:creationId xmlns:a16="http://schemas.microsoft.com/office/drawing/2014/main" id="{2DB6E79B-2D55-AFDC-01F2-B1EDB98E95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2274" y="3478183"/>
            <a:ext cx="504461" cy="504461"/>
          </a:xfrm>
          <a:prstGeom prst="rect">
            <a:avLst/>
          </a:prstGeom>
        </p:spPr>
      </p:pic>
      <p:sp>
        <p:nvSpPr>
          <p:cNvPr id="18" name="Rectangle 46">
            <a:extLst>
              <a:ext uri="{FF2B5EF4-FFF2-40B4-BE49-F238E27FC236}">
                <a16:creationId xmlns:a16="http://schemas.microsoft.com/office/drawing/2014/main" id="{CB00B0B1-99EF-1F5C-6BD7-B2C67EBB8906}"/>
              </a:ext>
            </a:extLst>
          </p:cNvPr>
          <p:cNvSpPr/>
          <p:nvPr/>
        </p:nvSpPr>
        <p:spPr>
          <a:xfrm>
            <a:off x="4632702" y="3992581"/>
            <a:ext cx="1003403" cy="247247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2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SSH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72D1D22D-9D33-D5BC-4100-4456804C1322}"/>
              </a:ext>
            </a:extLst>
          </p:cNvPr>
          <p:cNvSpPr/>
          <p:nvPr/>
        </p:nvSpPr>
        <p:spPr>
          <a:xfrm>
            <a:off x="6929671" y="4293215"/>
            <a:ext cx="1689652" cy="1396283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Subrede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</a:t>
            </a:r>
            <a:r>
              <a:rPr lang="en-US" sz="900" kern="0" dirty="0" err="1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Privada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3F656C1E-214E-DFF6-D695-6517C8757423}"/>
              </a:ext>
            </a:extLst>
          </p:cNvPr>
          <p:cNvSpPr txBox="1"/>
          <p:nvPr/>
        </p:nvSpPr>
        <p:spPr>
          <a:xfrm>
            <a:off x="7742811" y="4352354"/>
            <a:ext cx="805942" cy="31947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900" b="1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Database</a:t>
            </a:r>
          </a:p>
        </p:txBody>
      </p:sp>
      <p:sp>
        <p:nvSpPr>
          <p:cNvPr id="22" name="Rectangle 36">
            <a:extLst>
              <a:ext uri="{FF2B5EF4-FFF2-40B4-BE49-F238E27FC236}">
                <a16:creationId xmlns:a16="http://schemas.microsoft.com/office/drawing/2014/main" id="{51FDC364-BAE5-D59C-2FA5-E8ECC52E45FD}"/>
              </a:ext>
            </a:extLst>
          </p:cNvPr>
          <p:cNvSpPr/>
          <p:nvPr/>
        </p:nvSpPr>
        <p:spPr>
          <a:xfrm>
            <a:off x="7470074" y="5161959"/>
            <a:ext cx="673418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prstClr val="white"/>
                </a:solidFill>
                <a:latin typeface="Oracle Sans Tab" panose="020B0503020204020204" pitchFamily="34" charset="0"/>
                <a:ea typeface="Arial" charset="0"/>
                <a:cs typeface="Oracle Sans Tab" panose="020B0503020204020204" pitchFamily="34" charset="0"/>
              </a:rPr>
              <a:t>MySQL DB System</a:t>
            </a:r>
          </a:p>
        </p:txBody>
      </p:sp>
      <p:cxnSp>
        <p:nvCxnSpPr>
          <p:cNvPr id="24" name="Straight Connector 44">
            <a:extLst>
              <a:ext uri="{FF2B5EF4-FFF2-40B4-BE49-F238E27FC236}">
                <a16:creationId xmlns:a16="http://schemas.microsoft.com/office/drawing/2014/main" id="{0ED57C05-10F0-2B9E-88B6-5D0B6A306B2D}"/>
              </a:ext>
            </a:extLst>
          </p:cNvPr>
          <p:cNvCxnSpPr>
            <a:cxnSpLocks/>
          </p:cNvCxnSpPr>
          <p:nvPr/>
        </p:nvCxnSpPr>
        <p:spPr>
          <a:xfrm>
            <a:off x="7797384" y="3982644"/>
            <a:ext cx="0" cy="568380"/>
          </a:xfrm>
          <a:prstGeom prst="line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headEnd type="oval" w="sm" len="sm"/>
            <a:tailEnd type="oval" w="sm" len="sm"/>
          </a:ln>
          <a:effectLst/>
        </p:spPr>
      </p:cxnSp>
      <p:pic>
        <p:nvPicPr>
          <p:cNvPr id="27" name="Gráfico 26" descr="Hierarquia estrutura de tópicos">
            <a:extLst>
              <a:ext uri="{FF2B5EF4-FFF2-40B4-BE49-F238E27FC236}">
                <a16:creationId xmlns:a16="http://schemas.microsoft.com/office/drawing/2014/main" id="{ED3FE46A-E56A-BAAE-0077-A61489987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91192" y="4477214"/>
            <a:ext cx="761544" cy="699172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7E006A57-4290-95B5-747B-1A44F5218B05}"/>
              </a:ext>
            </a:extLst>
          </p:cNvPr>
          <p:cNvSpPr txBox="1">
            <a:spLocks/>
          </p:cNvSpPr>
          <p:nvPr/>
        </p:nvSpPr>
        <p:spPr>
          <a:xfrm>
            <a:off x="494177" y="2636360"/>
            <a:ext cx="352645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Rede Virtual na Nuvem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Sistema de DB MySQL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Instância de Computação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305E939-BEC2-9AD6-26E2-FE75130A6E10}"/>
              </a:ext>
            </a:extLst>
          </p:cNvPr>
          <p:cNvSpPr txBox="1">
            <a:spLocks/>
          </p:cNvSpPr>
          <p:nvPr/>
        </p:nvSpPr>
        <p:spPr>
          <a:xfrm>
            <a:off x="642357" y="5041422"/>
            <a:ext cx="449901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Obs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: Não Existe 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EndPoint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para o Banco de dados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57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63C8-A75F-D9F3-8EE3-99316625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61F6-21C4-67A6-B7D8-2F4DB1D3F0F0}"/>
              </a:ext>
            </a:extLst>
          </p:cNvPr>
          <p:cNvSpPr txBox="1">
            <a:spLocks/>
          </p:cNvSpPr>
          <p:nvPr/>
        </p:nvSpPr>
        <p:spPr>
          <a:xfrm>
            <a:off x="768096" y="503898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</a:p>
          <a:p>
            <a:pPr>
              <a:defRPr/>
            </a:pPr>
            <a:endParaRPr lang="pt-BR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8F42BA-CBA1-A528-47F6-BE623AC18C7F}"/>
              </a:ext>
            </a:extLst>
          </p:cNvPr>
          <p:cNvSpPr txBox="1"/>
          <p:nvPr/>
        </p:nvSpPr>
        <p:spPr>
          <a:xfrm>
            <a:off x="768096" y="1397637"/>
            <a:ext cx="80609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Recurso acesse &gt; Bancos de Dados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 MySQL &gt; Cluster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endParaRPr kumimoji="0" lang="pt-BR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6E02496-A83A-804A-6DF4-1DCAFD4D0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83"/>
          <a:stretch/>
        </p:blipFill>
        <p:spPr>
          <a:xfrm>
            <a:off x="858520" y="1739269"/>
            <a:ext cx="10474960" cy="5004323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009BC15E-DCB4-B7BE-ADFD-FF4185FDB179}"/>
              </a:ext>
            </a:extLst>
          </p:cNvPr>
          <p:cNvSpPr/>
          <p:nvPr/>
        </p:nvSpPr>
        <p:spPr>
          <a:xfrm>
            <a:off x="7339833" y="6008662"/>
            <a:ext cx="558800" cy="345440"/>
          </a:xfrm>
          <a:prstGeom prst="rightArrow">
            <a:avLst/>
          </a:prstGeom>
          <a:solidFill>
            <a:srgbClr val="F8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877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71DC-0EC9-159D-1E2E-D30B728E2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9D2EF03E-DFA3-D44A-22D6-16EC9D1B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-34191" r="56463" b="79662"/>
          <a:stretch/>
        </p:blipFill>
        <p:spPr>
          <a:xfrm>
            <a:off x="565533" y="503897"/>
            <a:ext cx="5530466" cy="2732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AA55C7-1F36-C9E8-F444-473A7AAB3DD2}"/>
              </a:ext>
            </a:extLst>
          </p:cNvPr>
          <p:cNvSpPr txBox="1">
            <a:spLocks/>
          </p:cNvSpPr>
          <p:nvPr/>
        </p:nvSpPr>
        <p:spPr>
          <a:xfrm>
            <a:off x="768096" y="503898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</a:p>
          <a:p>
            <a:pPr>
              <a:defRPr/>
            </a:pPr>
            <a:endParaRPr lang="pt-BR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5" name="Imagem 4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FB8746B6-A991-9862-4EE8-773DB4F1D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t="33947" r="56463" b="34191"/>
          <a:stretch/>
        </p:blipFill>
        <p:spPr>
          <a:xfrm>
            <a:off x="565534" y="3236086"/>
            <a:ext cx="5530466" cy="1590563"/>
          </a:xfrm>
          <a:prstGeom prst="rect">
            <a:avLst/>
          </a:prstGeom>
        </p:spPr>
      </p:pic>
      <p:pic>
        <p:nvPicPr>
          <p:cNvPr id="8" name="Imagem 7" descr="Interface gráfica do usuário, Texto, Email&#10;&#10;Descrição gerada automaticamente">
            <a:extLst>
              <a:ext uri="{FF2B5EF4-FFF2-40B4-BE49-F238E27FC236}">
                <a16:creationId xmlns:a16="http://schemas.microsoft.com/office/drawing/2014/main" id="{797429D9-868B-13E6-3E03-5A6058A1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4" t="81317" b="7674"/>
          <a:stretch/>
        </p:blipFill>
        <p:spPr>
          <a:xfrm>
            <a:off x="1278250" y="5177753"/>
            <a:ext cx="2645474" cy="9319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D4DE791-9052-F937-1231-8A10D2A11533}"/>
              </a:ext>
            </a:extLst>
          </p:cNvPr>
          <p:cNvSpPr txBox="1"/>
          <p:nvPr/>
        </p:nvSpPr>
        <p:spPr>
          <a:xfrm>
            <a:off x="1278250" y="1617106"/>
            <a:ext cx="30825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highlight>
                  <a:srgbClr val="F80000"/>
                </a:highlight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Antes do Cluster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highlight>
                  <a:srgbClr val="F80000"/>
                </a:highlight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highlight>
                <a:srgbClr val="F800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ED809C5-8DFC-0C91-6C6B-78906172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6662" r="56066" b="24696"/>
          <a:stretch/>
        </p:blipFill>
        <p:spPr>
          <a:xfrm>
            <a:off x="6467649" y="3213979"/>
            <a:ext cx="5530466" cy="1590564"/>
          </a:xfrm>
          <a:prstGeom prst="rect">
            <a:avLst/>
          </a:prstGeom>
        </p:spPr>
      </p:pic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B8F5957-6085-A06E-FA8B-867DFE70F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5" t="88107" b="3048"/>
          <a:stretch/>
        </p:blipFill>
        <p:spPr>
          <a:xfrm>
            <a:off x="7648241" y="5079965"/>
            <a:ext cx="2636083" cy="926243"/>
          </a:xfrm>
          <a:prstGeom prst="rect">
            <a:avLst/>
          </a:prstGeom>
        </p:spPr>
      </p:pic>
      <p:pic>
        <p:nvPicPr>
          <p:cNvPr id="13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453DA8-8B9C-CC47-EC1B-320948F1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066" b="81757"/>
          <a:stretch/>
        </p:blipFill>
        <p:spPr>
          <a:xfrm>
            <a:off x="6467649" y="2207404"/>
            <a:ext cx="5512717" cy="100657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274DCC-C5B0-E2A6-3D70-C1B3D28E3933}"/>
              </a:ext>
            </a:extLst>
          </p:cNvPr>
          <p:cNvSpPr txBox="1"/>
          <p:nvPr/>
        </p:nvSpPr>
        <p:spPr>
          <a:xfrm>
            <a:off x="7648268" y="1594505"/>
            <a:ext cx="308254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highlight>
                  <a:srgbClr val="F80000"/>
                </a:highlight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Depois do Cluster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highlight>
                  <a:srgbClr val="F80000"/>
                </a:highlight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HeatWave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highlight>
                <a:srgbClr val="F800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45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6641-1A89-E4C8-AE0C-16EC2626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95E4-9F68-3EE3-8237-5B7A5F29FF78}"/>
              </a:ext>
            </a:extLst>
          </p:cNvPr>
          <p:cNvSpPr txBox="1">
            <a:spLocks/>
          </p:cNvSpPr>
          <p:nvPr/>
        </p:nvSpPr>
        <p:spPr>
          <a:xfrm>
            <a:off x="768096" y="503898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Carregar Dados em Cluster para Aceleração de Consultas</a:t>
            </a:r>
          </a:p>
          <a:p>
            <a:pPr>
              <a:defRPr/>
            </a:pPr>
            <a:endParaRPr lang="pt-BR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D6C8F0-8681-AA90-F6D3-64D23354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830" y="2083892"/>
            <a:ext cx="6980525" cy="4092295"/>
          </a:xfrm>
          <a:prstGeom prst="rect">
            <a:avLst/>
          </a:prstGeom>
          <a:solidFill>
            <a:srgbClr val="0000FF"/>
          </a:solidFill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FFDAE3-0982-7AF6-A705-DD10BA4386BE}"/>
              </a:ext>
            </a:extLst>
          </p:cNvPr>
          <p:cNvSpPr txBox="1"/>
          <p:nvPr/>
        </p:nvSpPr>
        <p:spPr>
          <a:xfrm>
            <a:off x="3360748" y="1545126"/>
            <a:ext cx="491965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sysClr val="window" lastClr="FFFFFF"/>
                </a:solidFill>
                <a:highlight>
                  <a:srgbClr val="F80000"/>
                </a:highlight>
                <a:latin typeface="Oracle Sans Tab" panose="020B0503020204020204" pitchFamily="34" charset="0"/>
                <a:cs typeface="Oracle Sans Tab" panose="020B0503020204020204" pitchFamily="34" charset="0"/>
              </a:rPr>
              <a:t>65.96% de Redução de Tempo de Resposta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highlight>
                <a:srgbClr val="F80000"/>
              </a:highlight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09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BF84-890F-36D8-378C-2AAE15A5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404C093-F383-9377-AD6F-ADA90FF37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41" y="1189245"/>
            <a:ext cx="4870317" cy="53549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BB13AA-5E5E-971D-9227-BA2DBECB606F}"/>
              </a:ext>
            </a:extLst>
          </p:cNvPr>
          <p:cNvSpPr txBox="1">
            <a:spLocks/>
          </p:cNvSpPr>
          <p:nvPr/>
        </p:nvSpPr>
        <p:spPr>
          <a:xfrm>
            <a:off x="666496" y="0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defRPr/>
            </a:pPr>
            <a:r>
              <a:rPr lang="pt-BR" sz="3200" dirty="0">
                <a:solidFill>
                  <a:prstClr val="white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Valor Total Utilizado para Realização do Laboratório:</a:t>
            </a:r>
            <a:endParaRPr lang="en-US" sz="3200" dirty="0">
              <a:solidFill>
                <a:prstClr val="white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36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5712F34-7BA9-24E2-FCA8-9DF85F08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37" y="1993788"/>
            <a:ext cx="2235281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A59D4-E9F1-4609-95D7-B670F9797158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/>
              <a:t>Acesse Aqui os Materiais da Apresentação!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AC99B2-E440-40D5-ABDE-3766BB141A1B}"/>
              </a:ext>
            </a:extLst>
          </p:cNvPr>
          <p:cNvGrpSpPr/>
          <p:nvPr/>
        </p:nvGrpSpPr>
        <p:grpSpPr>
          <a:xfrm>
            <a:off x="560820" y="3822088"/>
            <a:ext cx="10123453" cy="822445"/>
            <a:chOff x="396749" y="3878662"/>
            <a:chExt cx="10123453" cy="8224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A97E20-7577-43BF-802B-81F9944699C0}"/>
                </a:ext>
              </a:extLst>
            </p:cNvPr>
            <p:cNvSpPr/>
            <p:nvPr/>
          </p:nvSpPr>
          <p:spPr>
            <a:xfrm>
              <a:off x="396749" y="4478610"/>
              <a:ext cx="2916183" cy="2224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59353">
                <a:defRPr/>
              </a:pPr>
              <a:r>
                <a:rPr lang="pt-BR" sz="846" b="1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https://github.com/dalves87/Oracle-Cloud-MySQL/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7D8A1D4-DA06-4C85-8F0E-77EE3FFBBDD4}"/>
                </a:ext>
              </a:extLst>
            </p:cNvPr>
            <p:cNvGrpSpPr/>
            <p:nvPr/>
          </p:nvGrpSpPr>
          <p:grpSpPr>
            <a:xfrm>
              <a:off x="6707940" y="3878662"/>
              <a:ext cx="3812262" cy="822445"/>
              <a:chOff x="6987341" y="3260593"/>
              <a:chExt cx="3812262" cy="822445"/>
            </a:xfrm>
          </p:grpSpPr>
          <p:pic>
            <p:nvPicPr>
              <p:cNvPr id="54" name="Picture 53" descr="Icon&#10;&#10;Description automatically generated">
                <a:extLst>
                  <a:ext uri="{FF2B5EF4-FFF2-40B4-BE49-F238E27FC236}">
                    <a16:creationId xmlns:a16="http://schemas.microsoft.com/office/drawing/2014/main" id="{3BCB119E-CE02-44A8-A961-7AD98D04B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7341" y="3260593"/>
                <a:ext cx="575255" cy="478180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0F1171A-FA00-4DC7-A52B-CEBFA6E3BE8B}"/>
                  </a:ext>
                </a:extLst>
              </p:cNvPr>
              <p:cNvSpPr/>
              <p:nvPr/>
            </p:nvSpPr>
            <p:spPr>
              <a:xfrm>
                <a:off x="6987341" y="3860541"/>
                <a:ext cx="3812262" cy="22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59353">
                  <a:defRPr/>
                </a:pPr>
                <a:r>
                  <a:rPr lang="pt-BR" sz="846" b="1" dirty="0">
                    <a:solidFill>
                      <a:prstClr val="white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https://github.com/dalves87/Oracle-Cloud-MySQL/tree/master/Lab</a:t>
                </a: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537D227A-A8DC-2763-810E-BC49C3B32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" y="2051642"/>
            <a:ext cx="2956954" cy="216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53" descr="Icon&#10;&#10;Description automatically generated">
            <a:extLst>
              <a:ext uri="{FF2B5EF4-FFF2-40B4-BE49-F238E27FC236}">
                <a16:creationId xmlns:a16="http://schemas.microsoft.com/office/drawing/2014/main" id="{428AAB19-55F5-240B-A63F-0C3A0167A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6" y="3822088"/>
            <a:ext cx="575255" cy="478180"/>
          </a:xfrm>
          <a:prstGeom prst="rect">
            <a:avLst/>
          </a:prstGeom>
        </p:spPr>
      </p:pic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08E484D9-F3FC-C270-DF83-D3768CC17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11514" r="11887" b="10421"/>
          <a:stretch/>
        </p:blipFill>
        <p:spPr>
          <a:xfrm>
            <a:off x="4202756" y="1993788"/>
            <a:ext cx="2191548" cy="2230735"/>
          </a:xfrm>
          <a:prstGeom prst="rect">
            <a:avLst/>
          </a:prstGeom>
        </p:spPr>
      </p:pic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D546BB73-D507-BE81-7152-891B960A4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t="9473" r="10850" b="10000"/>
          <a:stretch/>
        </p:blipFill>
        <p:spPr>
          <a:xfrm>
            <a:off x="9610399" y="1923449"/>
            <a:ext cx="2235282" cy="2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A7088-C133-D748-2684-FBFBBCD6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A9A0-E1A7-C541-5780-079FEF598314}"/>
              </a:ext>
            </a:extLst>
          </p:cNvPr>
          <p:cNvSpPr txBox="1">
            <a:spLocks/>
          </p:cNvSpPr>
          <p:nvPr/>
        </p:nvSpPr>
        <p:spPr>
          <a:xfrm>
            <a:off x="712112" y="304335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F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luxo de Trabalho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95100096-5F4F-384E-0725-21246BD7D127}"/>
              </a:ext>
            </a:extLst>
          </p:cNvPr>
          <p:cNvSpPr/>
          <p:nvPr/>
        </p:nvSpPr>
        <p:spPr>
          <a:xfrm>
            <a:off x="886407" y="1474045"/>
            <a:ext cx="2761862" cy="111034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Rede Virtual na Nuvem (VCN)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2041C1C-3B1E-FCD7-A428-6AF537D49C89}"/>
              </a:ext>
            </a:extLst>
          </p:cNvPr>
          <p:cNvSpPr/>
          <p:nvPr/>
        </p:nvSpPr>
        <p:spPr>
          <a:xfrm>
            <a:off x="886407" y="2797137"/>
            <a:ext cx="2761862" cy="111034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Criar Instância MySQL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8CD55AB-0B7C-1772-4E94-EB39477E4CFA}"/>
              </a:ext>
            </a:extLst>
          </p:cNvPr>
          <p:cNvSpPr/>
          <p:nvPr/>
        </p:nvSpPr>
        <p:spPr>
          <a:xfrm>
            <a:off x="886407" y="4120229"/>
            <a:ext cx="2761862" cy="111034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Instância de Computação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04594B3-20A1-0145-6FFF-D5F0F8463B3A}"/>
              </a:ext>
            </a:extLst>
          </p:cNvPr>
          <p:cNvSpPr/>
          <p:nvPr/>
        </p:nvSpPr>
        <p:spPr>
          <a:xfrm>
            <a:off x="886407" y="5443321"/>
            <a:ext cx="2761862" cy="111034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Carga de Dados (</a:t>
            </a:r>
            <a:r>
              <a:rPr lang="pt-BR" dirty="0" err="1"/>
              <a:t>MySQLShell</a:t>
            </a:r>
            <a:r>
              <a:rPr lang="pt-BR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F7CC5-FDE7-A99B-4397-8CC608EF3DC8}"/>
              </a:ext>
            </a:extLst>
          </p:cNvPr>
          <p:cNvSpPr txBox="1">
            <a:spLocks/>
          </p:cNvSpPr>
          <p:nvPr/>
        </p:nvSpPr>
        <p:spPr>
          <a:xfrm>
            <a:off x="5783523" y="5021273"/>
            <a:ext cx="6206313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Detalhes você pode encontrar aqui: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  <a:hlinkClick r:id="rId2"/>
              </a:rPr>
              <a:t>https://docs.oracle.com/en-us/iaas/mysql-database/doc/getting-started-mysql-heatwave-service.html</a:t>
            </a: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Você precisa de uma c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onta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 teste (</a:t>
            </a:r>
            <a:r>
              <a:rPr lang="pt-BR" b="0" dirty="0" err="1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Tenancy</a:t>
            </a: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Criar itens dos tópicos abaixo: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b="0" dirty="0">
              <a:solidFill>
                <a:sysClr val="window" lastClr="FFFFFF"/>
              </a:solidFill>
              <a:latin typeface="Oracle Sans Tab" panose="020B0503020204020204" pitchFamily="34" charset="0"/>
              <a:cs typeface="Oracle Sans Tab" panose="020B0503020204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Compartimentos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Usuários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Grupos e Políticas</a:t>
            </a:r>
          </a:p>
        </p:txBody>
      </p:sp>
    </p:spTree>
    <p:extLst>
      <p:ext uri="{BB962C8B-B14F-4D97-AF65-F5344CB8AC3E}">
        <p14:creationId xmlns:p14="http://schemas.microsoft.com/office/powerpoint/2010/main" val="197071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E4734-222A-9290-AD96-CFCA3F213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9A8A-8AD7-30B8-B6A3-82A12C522FC7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Configure o ambiente de nuvem Oracle usando uma conta de teste gratuita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7FA14C-1A88-1785-FE9C-F761BA64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280" y="1130551"/>
            <a:ext cx="5563082" cy="55859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D339213-FB06-227E-9F23-3A8A873DF895}"/>
              </a:ext>
            </a:extLst>
          </p:cNvPr>
          <p:cNvSpPr txBox="1"/>
          <p:nvPr/>
        </p:nvSpPr>
        <p:spPr>
          <a:xfrm>
            <a:off x="1894341" y="1847461"/>
            <a:ext cx="136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Tenancy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A3EB109-17B2-ACB0-2A12-7727ED238F4B}"/>
              </a:ext>
            </a:extLst>
          </p:cNvPr>
          <p:cNvCxnSpPr/>
          <p:nvPr/>
        </p:nvCxnSpPr>
        <p:spPr>
          <a:xfrm>
            <a:off x="3424335" y="2118049"/>
            <a:ext cx="97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EB6157-244A-4EB3-260F-AE2B0FF5852F}"/>
              </a:ext>
            </a:extLst>
          </p:cNvPr>
          <p:cNvSpPr txBox="1"/>
          <p:nvPr/>
        </p:nvSpPr>
        <p:spPr>
          <a:xfrm>
            <a:off x="1043233" y="3461462"/>
            <a:ext cx="227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Usuário</a:t>
            </a:r>
            <a:r>
              <a:rPr lang="pt-BR" dirty="0">
                <a:solidFill>
                  <a:schemeClr val="bg1"/>
                </a:solidFill>
              </a:rPr>
              <a:t>( </a:t>
            </a:r>
            <a:r>
              <a:rPr lang="pt-BR" dirty="0" err="1">
                <a:solidFill>
                  <a:schemeClr val="bg1"/>
                </a:solidFill>
              </a:rPr>
              <a:t>Tenancy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710E38-CFCF-2F66-C97D-D30EB3B426B7}"/>
              </a:ext>
            </a:extLst>
          </p:cNvPr>
          <p:cNvSpPr txBox="1"/>
          <p:nvPr/>
        </p:nvSpPr>
        <p:spPr>
          <a:xfrm>
            <a:off x="1244339" y="4316622"/>
            <a:ext cx="203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Senha</a:t>
            </a:r>
            <a:r>
              <a:rPr lang="pt-BR" dirty="0">
                <a:solidFill>
                  <a:schemeClr val="bg1"/>
                </a:solidFill>
              </a:rPr>
              <a:t>( </a:t>
            </a:r>
            <a:r>
              <a:rPr lang="pt-BR" dirty="0" err="1">
                <a:solidFill>
                  <a:schemeClr val="bg1"/>
                </a:solidFill>
              </a:rPr>
              <a:t>Tenancy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CACC0B2-58CE-7A5D-0753-541E9B15F4BD}"/>
              </a:ext>
            </a:extLst>
          </p:cNvPr>
          <p:cNvCxnSpPr/>
          <p:nvPr/>
        </p:nvCxnSpPr>
        <p:spPr>
          <a:xfrm>
            <a:off x="3424334" y="3767323"/>
            <a:ext cx="97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3BCA9E2-E8E5-EF29-D5D0-01EC637E648D}"/>
              </a:ext>
            </a:extLst>
          </p:cNvPr>
          <p:cNvCxnSpPr/>
          <p:nvPr/>
        </p:nvCxnSpPr>
        <p:spPr>
          <a:xfrm>
            <a:off x="3424333" y="4662208"/>
            <a:ext cx="97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97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D342-4952-4628-04CD-5BA49334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3735-B816-118A-F90F-0473A6E8C35B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lvl="0"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Configure o compartimento, rede e </a:t>
            </a:r>
            <a:r>
              <a:rPr lang="pt-BR" sz="3200" dirty="0">
                <a:solidFill>
                  <a:sysClr val="window" lastClr="FFFFFF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segurança necessários</a:t>
            </a:r>
          </a:p>
          <a:p>
            <a:pPr lvl="0">
              <a:defRPr/>
            </a:pP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9E52A0-AC62-0913-B3B2-D9FCF843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17291"/>
            <a:ext cx="5239683" cy="25788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68D31E2-8292-717D-6229-05515F0D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779" y="1812328"/>
            <a:ext cx="5522701" cy="238880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1966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8F32-AFC5-AFD8-9FB0-FB1437FB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4BE0-BDDE-7698-273C-CD7FB257E5A0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Configure o compartimento, rede e segurança necessários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A9A885-128C-55A4-CFAD-1FFF4319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11" y="1717292"/>
            <a:ext cx="6364982" cy="28301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7A4021-8219-EA2B-3248-6ECA32CD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27" y="1964076"/>
            <a:ext cx="6506553" cy="24991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C339F8-16F3-C97A-1CF3-1514776F4954}"/>
              </a:ext>
            </a:extLst>
          </p:cNvPr>
          <p:cNvSpPr txBox="1"/>
          <p:nvPr/>
        </p:nvSpPr>
        <p:spPr>
          <a:xfrm>
            <a:off x="1435204" y="5310582"/>
            <a:ext cx="932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Conecte-se à Oracle Cloud com o novo usuário criado.</a:t>
            </a:r>
          </a:p>
        </p:txBody>
      </p:sp>
    </p:spTree>
    <p:extLst>
      <p:ext uri="{BB962C8B-B14F-4D97-AF65-F5344CB8AC3E}">
        <p14:creationId xmlns:p14="http://schemas.microsoft.com/office/powerpoint/2010/main" val="67959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A94E5-077D-39EC-23D6-AD0A3A2B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645E-64C8-7086-7059-A2178F35058A}"/>
              </a:ext>
            </a:extLst>
          </p:cNvPr>
          <p:cNvSpPr txBox="1">
            <a:spLocks/>
          </p:cNvSpPr>
          <p:nvPr/>
        </p:nvSpPr>
        <p:spPr>
          <a:xfrm>
            <a:off x="768096" y="49727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Crie Rede Virtual na Nuvem – VCN Assistente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509759-4869-C836-BB16-281D58B6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6" y="1856963"/>
            <a:ext cx="7942790" cy="39545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C78E0D-6D88-4B04-C70F-3E3D8BE73AEF}"/>
              </a:ext>
            </a:extLst>
          </p:cNvPr>
          <p:cNvSpPr txBox="1">
            <a:spLocks/>
          </p:cNvSpPr>
          <p:nvPr/>
        </p:nvSpPr>
        <p:spPr>
          <a:xfrm>
            <a:off x="8811422" y="2758280"/>
            <a:ext cx="352645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1. Inicie o assistente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2. Dê um nome à sua VCN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3. Clique no botão próximo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4. Revise os detalhes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racle Sans Tab" panose="020B0503020204020204" pitchFamily="34" charset="0"/>
                <a:cs typeface="Oracle Sans Tab" panose="020B0503020204020204" pitchFamily="34" charset="0"/>
              </a:rPr>
              <a:t>5. Clique em Criar</a:t>
            </a:r>
          </a:p>
        </p:txBody>
      </p:sp>
    </p:spTree>
    <p:extLst>
      <p:ext uri="{BB962C8B-B14F-4D97-AF65-F5344CB8AC3E}">
        <p14:creationId xmlns:p14="http://schemas.microsoft.com/office/powerpoint/2010/main" val="1562194044"/>
      </p:ext>
    </p:extLst>
  </p:cSld>
  <p:clrMapOvr>
    <a:masterClrMapping/>
  </p:clrMapOvr>
</p:sld>
</file>

<file path=ppt/theme/theme1.xml><?xml version="1.0" encoding="utf-8"?>
<a:theme xmlns:a="http://schemas.openxmlformats.org/drawingml/2006/main" name="Fre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</TotalTime>
  <Words>1378</Words>
  <Application>Microsoft Office PowerPoint</Application>
  <PresentationFormat>Widescreen</PresentationFormat>
  <Paragraphs>219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Courier New</vt:lpstr>
      <vt:lpstr>Open Sans</vt:lpstr>
      <vt:lpstr>Oracle Sans Tab</vt:lpstr>
      <vt:lpstr>Tahoma</vt:lpstr>
      <vt:lpstr>Free Slide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Lourenco Taborda</dc:creator>
  <cp:lastModifiedBy>Diogo Alves</cp:lastModifiedBy>
  <cp:revision>61</cp:revision>
  <dcterms:created xsi:type="dcterms:W3CDTF">2021-05-31T14:27:56Z</dcterms:created>
  <dcterms:modified xsi:type="dcterms:W3CDTF">2024-10-24T18:55:09Z</dcterms:modified>
</cp:coreProperties>
</file>